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70" r:id="rId2"/>
    <p:sldId id="371" r:id="rId3"/>
    <p:sldId id="396" r:id="rId4"/>
    <p:sldId id="397" r:id="rId5"/>
    <p:sldId id="398" r:id="rId6"/>
    <p:sldId id="399" r:id="rId7"/>
    <p:sldId id="400" r:id="rId8"/>
    <p:sldId id="404" r:id="rId9"/>
    <p:sldId id="405" r:id="rId10"/>
    <p:sldId id="406" r:id="rId11"/>
    <p:sldId id="403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6" r:id="rId39"/>
    <p:sldId id="437" r:id="rId40"/>
    <p:sldId id="26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67434" autoAdjust="0"/>
  </p:normalViewPr>
  <p:slideViewPr>
    <p:cSldViewPr snapToGrid="0" snapToObjects="1" showGuides="1">
      <p:cViewPr varScale="1">
        <p:scale>
          <a:sx n="69" d="100"/>
          <a:sy n="69" d="100"/>
        </p:scale>
        <p:origin x="1062" y="78"/>
      </p:cViewPr>
      <p:guideLst/>
    </p:cSldViewPr>
  </p:slideViewPr>
  <p:outlineViewPr>
    <p:cViewPr>
      <p:scale>
        <a:sx n="33" d="100"/>
        <a:sy n="33" d="100"/>
      </p:scale>
      <p:origin x="0" y="-303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3/10/2020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Poštovane</a:t>
            </a:r>
            <a:r>
              <a:rPr lang="hr-HR" baseline="0" dirty="0"/>
              <a:t> kolegice i kolege,</a:t>
            </a:r>
          </a:p>
          <a:p>
            <a:endParaRPr lang="hr-HR" baseline="0" dirty="0"/>
          </a:p>
          <a:p>
            <a:r>
              <a:rPr lang="hr-HR" dirty="0"/>
              <a:t>Kao prije svega želio bih Vam</a:t>
            </a:r>
            <a:r>
              <a:rPr lang="hr-HR" baseline="0" dirty="0"/>
              <a:t> zahvaliti na velikom odazivu na današnji seminar u organizaciji HO CIRED-a.</a:t>
            </a:r>
          </a:p>
          <a:p>
            <a:r>
              <a:rPr lang="hr-HR" dirty="0"/>
              <a:t>U</a:t>
            </a:r>
            <a:r>
              <a:rPr lang="hr-HR" baseline="0" dirty="0"/>
              <a:t> sljedećih pol sata ćemo proći kroz kroz sljedeće teme </a:t>
            </a:r>
          </a:p>
          <a:p>
            <a:r>
              <a:rPr lang="hr-HR" baseline="0" dirty="0"/>
              <a:t>1</a:t>
            </a:r>
          </a:p>
          <a:p>
            <a:r>
              <a:rPr lang="hr-HR" baseline="0" dirty="0"/>
              <a:t>2</a:t>
            </a:r>
          </a:p>
          <a:p>
            <a:r>
              <a:rPr lang="hr-HR" baseline="0" dirty="0"/>
              <a:t>3</a:t>
            </a:r>
          </a:p>
          <a:p>
            <a:r>
              <a:rPr lang="hr-HR" baseline="0" dirty="0"/>
              <a:t>Te pokušati objasniti na koji način se korištenjem Ability platforme može doprinijeti digitalizaciji poslovanja, odnosno sustava koji se koriste u energetici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6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Ako pogledamo</a:t>
            </a:r>
            <a:r>
              <a:rPr lang="hr-HR" baseline="0" dirty="0"/>
              <a:t> kroz povijest postoje značajni trenuci koji su odredili tijek industrije i energetike:</a:t>
            </a:r>
          </a:p>
          <a:p>
            <a:endParaRPr lang="hr-HR" baseline="0" dirty="0"/>
          </a:p>
          <a:p>
            <a:pPr marL="228600" indent="-228600">
              <a:buAutoNum type="arabicPeriod"/>
            </a:pPr>
            <a:r>
              <a:rPr lang="hr-HR" baseline="0" dirty="0"/>
              <a:t>Industrijska revolucija  - 1. parni stroj</a:t>
            </a:r>
          </a:p>
          <a:p>
            <a:pPr marL="228600" indent="-228600">
              <a:buAutoNum type="arabicPeriod"/>
            </a:pPr>
            <a:endParaRPr lang="hr-HR" baseline="0" dirty="0"/>
          </a:p>
          <a:p>
            <a:pPr marL="228600" indent="-228600">
              <a:buAutoNum type="arabicPeriod"/>
            </a:pPr>
            <a:r>
              <a:rPr lang="hr-HR" baseline="0" dirty="0"/>
              <a:t>Industrijska revolucija  - električna energija</a:t>
            </a:r>
          </a:p>
          <a:p>
            <a:pPr marL="228600" indent="-228600">
              <a:buAutoNum type="arabicPeriod"/>
            </a:pPr>
            <a:endParaRPr lang="hr-HR" baseline="0" dirty="0"/>
          </a:p>
          <a:p>
            <a:pPr marL="228600" indent="-228600">
              <a:buAutoNum type="arabicPeriod"/>
            </a:pPr>
            <a:r>
              <a:rPr lang="hr-HR" baseline="0" dirty="0"/>
              <a:t>Programabilni kontroleri</a:t>
            </a:r>
          </a:p>
          <a:p>
            <a:pPr marL="228600" indent="-228600">
              <a:buAutoNum type="arabicPeriod"/>
            </a:pPr>
            <a:endParaRPr lang="hr-HR" baseline="0" dirty="0"/>
          </a:p>
          <a:p>
            <a:pPr marL="228600" indent="-228600">
              <a:buAutoNum type="arabicPeriod"/>
            </a:pPr>
            <a:r>
              <a:rPr lang="hr-HR" baseline="0" dirty="0"/>
              <a:t>Digitalizacija i povezivanje -&gt; ABB Ability</a:t>
            </a:r>
          </a:p>
          <a:p>
            <a:pPr marL="0" indent="0">
              <a:buNone/>
            </a:pPr>
            <a:endParaRPr lang="hr-HR" baseline="0" dirty="0"/>
          </a:p>
          <a:p>
            <a:pPr marL="0" indent="0">
              <a:buNone/>
            </a:pPr>
            <a:r>
              <a:rPr lang="hr-HR" baseline="0" dirty="0"/>
              <a:t>Svrha digitalizacije je bolji pristup informacijama, lakši nadzor, predviđanje budućih događanja i prilagođavanje novim uvjetima poslovanja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6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Digitalna</a:t>
            </a:r>
            <a:r>
              <a:rPr lang="hr-HR" baseline="0" dirty="0"/>
              <a:t> transformacija je proces, ne stvar</a:t>
            </a:r>
          </a:p>
          <a:p>
            <a:r>
              <a:rPr lang="hr-HR" baseline="0" dirty="0"/>
              <a:t>Nije kratkotrajna već kontinuirani proces digitalnog širenja i evolucije poslovanja</a:t>
            </a:r>
          </a:p>
          <a:p>
            <a:r>
              <a:rPr lang="hr-HR" baseline="0" dirty="0"/>
              <a:t>Zahtjeva analizu prirode poslovanja korisnika</a:t>
            </a:r>
          </a:p>
          <a:p>
            <a:endParaRPr lang="hr-HR" dirty="0"/>
          </a:p>
          <a:p>
            <a:r>
              <a:rPr lang="hr-HR" dirty="0"/>
              <a:t>Svrha digitalne</a:t>
            </a:r>
            <a:r>
              <a:rPr lang="hr-HR" baseline="0" dirty="0"/>
              <a:t> transformacije je maksimalno iskorisiti potencijale digitalnih tehnologija u svrhu optimiziranja rada bilo kojeg procesa, predviđanje budućih događanja i auto korekcija procesa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7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Ako sve to stavimo u kontekst energetskog</a:t>
            </a:r>
            <a:r>
              <a:rPr lang="hr-HR" baseline="0" dirty="0"/>
              <a:t> ekosustava samo promjene u načinu proizvodnje, prijenosa, distribucije, </a:t>
            </a:r>
          </a:p>
          <a:p>
            <a:r>
              <a:rPr lang="hr-HR" baseline="0" dirty="0"/>
              <a:t>pohranjivanja i korištenja energije zahtjevaju značajne promjene u načinu na koji upravljamo sa samim tim sustavom.</a:t>
            </a:r>
          </a:p>
          <a:p>
            <a:endParaRPr lang="hr-HR" baseline="0" dirty="0"/>
          </a:p>
          <a:p>
            <a:r>
              <a:rPr lang="hr-HR" baseline="0" dirty="0"/>
              <a:t>Prelazak sa fosilnih goriva na obnovljive izvore kao primarne izvore električne energije zahtijeva bolju predikciju, bržu prilagodljivost i ‘pametnije’ upravljanje sa energetskim sustavom.</a:t>
            </a:r>
          </a:p>
          <a:p>
            <a:r>
              <a:rPr lang="hr-HR" dirty="0"/>
              <a:t>Digitalne tehnologije</a:t>
            </a:r>
            <a:r>
              <a:rPr lang="hr-HR" baseline="0" dirty="0"/>
              <a:t> su sredstvo za riješavanje trenutnih izazova sa kojima će se energetski ekosustavi sve više susretati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8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ABB nije u digitalnim</a:t>
            </a:r>
            <a:r>
              <a:rPr lang="hr-HR" baseline="0" dirty="0"/>
              <a:t> tehnologijama zadnjih par godina već nekoliko desetljeća</a:t>
            </a:r>
          </a:p>
          <a:p>
            <a:r>
              <a:rPr lang="hr-HR" baseline="0" dirty="0"/>
              <a:t>ABB Ability rezultat dugogodišnjeg razvoja digitalnih rješenja ne samo za segment energetike već cjelokupne industrije</a:t>
            </a:r>
          </a:p>
          <a:p>
            <a:r>
              <a:rPr lang="hr-HR" baseline="0" dirty="0"/>
              <a:t>Rješenja koja se protežu od rješenja na razini ‘polja’ do ‘cloud-a’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03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Nije samo HMI sučelje, već alat za</a:t>
            </a:r>
            <a:r>
              <a:rPr lang="hr-HR" baseline="0" dirty="0"/>
              <a:t> obradu podataka, ne samo njihovo prikazivanje već za analizu i korištenje u svrhu povećanja efikasnosti i samjnivanja troškova rada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68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March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March 10, 2020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jpeg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8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10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dirty="0"/>
              <a:t>09.03.</a:t>
            </a:r>
            <a:r>
              <a:rPr lang="en-US" dirty="0"/>
              <a:t>20</a:t>
            </a:r>
            <a:r>
              <a:rPr lang="hr-HR" dirty="0"/>
              <a:t>20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0519" y="5269066"/>
            <a:ext cx="10112148" cy="504001"/>
          </a:xfrm>
        </p:spPr>
        <p:txBody>
          <a:bodyPr anchor="ctr"/>
          <a:lstStyle/>
          <a:p>
            <a:r>
              <a:rPr lang="hr-HR" sz="2000" dirty="0"/>
              <a:t>SEMINAR</a:t>
            </a:r>
            <a:br>
              <a:rPr lang="hr-HR" sz="2000" dirty="0"/>
            </a:br>
            <a:r>
              <a:rPr lang="it-IT" sz="2000" dirty="0"/>
              <a:t>DIGITALNE PLATFORME ZA VERTIKALNO INTERGIRANI DISTRIBUCIJSKI SUSTAV </a:t>
            </a:r>
            <a:endParaRPr lang="en-US" sz="2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40519" y="5827714"/>
            <a:ext cx="10112147" cy="360865"/>
          </a:xfrm>
        </p:spPr>
        <p:txBody>
          <a:bodyPr/>
          <a:lstStyle/>
          <a:p>
            <a:r>
              <a:rPr lang="hr-HR" dirty="0"/>
              <a:t>ABB Ability</a:t>
            </a:r>
            <a:r>
              <a:rPr lang="hr-HR" baseline="30000" dirty="0"/>
              <a:t>TM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40519" y="6135396"/>
            <a:ext cx="10112937" cy="280092"/>
          </a:xfrm>
        </p:spPr>
        <p:txBody>
          <a:bodyPr/>
          <a:lstStyle/>
          <a:p>
            <a:r>
              <a:rPr lang="hr-HR" dirty="0"/>
              <a:t>Predavač:  Saša Milinović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8" b="21642"/>
          <a:stretch/>
        </p:blipFill>
        <p:spPr>
          <a:xfrm>
            <a:off x="2" y="990600"/>
            <a:ext cx="12192000" cy="3619500"/>
          </a:xfrm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hr-HR" sz="1400" dirty="0"/>
              <a:t>Operations Data Management Zenon – tipovi sustava</a:t>
            </a:r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Zenon Supervisor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Zenon Operator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Zenon Energy Edition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 ABB ZEE600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255" y="2356074"/>
            <a:ext cx="466725" cy="50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255" y="3126692"/>
            <a:ext cx="447675" cy="409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8617" y="3732314"/>
            <a:ext cx="466725" cy="447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543" y="4369247"/>
            <a:ext cx="5810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ABILITY™ ELECTRIFICATION MONITORING AND CONTROL FOR DISTRIBUTION NETWORKS</a:t>
            </a:r>
          </a:p>
          <a:p>
            <a:r>
              <a:rPr lang="en-US" sz="1400" dirty="0"/>
              <a:t>ABB ZEE600</a:t>
            </a:r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Dio ABB Ability</a:t>
            </a:r>
            <a:r>
              <a:rPr lang="hr-HR" sz="1400" baseline="30000" dirty="0"/>
              <a:t>TM</a:t>
            </a:r>
            <a:r>
              <a:rPr lang="hr-HR" sz="1400" dirty="0"/>
              <a:t> platforme sa direktnom primjenom za kontrolu i nadzor distributivnih mreža (baziran na Zenon Energy Edition)</a:t>
            </a:r>
          </a:p>
          <a:p>
            <a:r>
              <a:rPr lang="hr-HR" sz="1400" dirty="0"/>
              <a:t> 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525" y="3252792"/>
            <a:ext cx="4712391" cy="24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Glavne značajke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Fleksibilna arhitektura sa mogućnošću daljinskog upravljanja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Prilagodljivo grafičko korisničko sučelje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Pristup i sinkronizacija projekata za više korisnika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</a:t>
            </a:r>
            <a:r>
              <a:rPr lang="hr-HR" sz="1400" dirty="0"/>
              <a:t>tvorenost i proširivost sustava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Praćenje, izvještavanje i optimizacija u stvarnom vremenu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Laka spojivost sa vanjskim sustavima ili cloud rješenjima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Siguran rad</a:t>
            </a:r>
            <a:r>
              <a:rPr lang="en-US" sz="1400" dirty="0"/>
              <a:t>, </a:t>
            </a:r>
            <a:r>
              <a:rPr lang="hr-HR" sz="1400" dirty="0"/>
              <a:t>komunikacija</a:t>
            </a:r>
            <a:r>
              <a:rPr lang="en-US" sz="1400" dirty="0"/>
              <a:t> </a:t>
            </a:r>
            <a:r>
              <a:rPr lang="hr-HR" sz="1400" dirty="0"/>
              <a:t>i sigurnost podataka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Praćenje i kontrola procesa u stvarnom vremenu korištenjem</a:t>
            </a:r>
          </a:p>
          <a:p>
            <a:r>
              <a:rPr lang="hr-HR" sz="1400" dirty="0"/>
              <a:t>      naprednih korisničkih sučelja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Skalabilnost i</a:t>
            </a:r>
            <a:r>
              <a:rPr lang="en-US" sz="1400" dirty="0"/>
              <a:t> modular</a:t>
            </a:r>
            <a:r>
              <a:rPr lang="hr-HR" sz="1400" dirty="0"/>
              <a:t>nost</a:t>
            </a:r>
            <a:r>
              <a:rPr lang="en-US" sz="1400" dirty="0"/>
              <a:t> </a:t>
            </a:r>
            <a:r>
              <a:rPr lang="hr-HR" sz="1400" dirty="0"/>
              <a:t>kako bi se zadovoljile trenutne i buduće </a:t>
            </a:r>
          </a:p>
          <a:p>
            <a:r>
              <a:rPr lang="hr-HR" sz="1400" dirty="0"/>
              <a:t>      potrebe postrojenja</a:t>
            </a:r>
            <a:endParaRPr lang="en-US" sz="1400" dirty="0"/>
          </a:p>
          <a:p>
            <a:r>
              <a:rPr lang="hr-HR" sz="1400" dirty="0"/>
              <a:t> 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152" y="2175839"/>
            <a:ext cx="4255008" cy="36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Primjena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HMI za trafostanicu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Komunikacijsko sučelje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IEC 61850 MMS (Edition 1, Edition 2)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IEC 60870-5-101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IEC 60870-5-103,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IEC60870-5-104,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Modbus TCP or Modbus RTU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DNP3 TCP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Itd.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Automatizacijski kontroler za primarnu i sekundarnu distribuciju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232" y="1686131"/>
            <a:ext cx="5051107" cy="4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Uvid u procesna zbivanja</a:t>
            </a:r>
          </a:p>
          <a:p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421" y="2682875"/>
            <a:ext cx="60769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Uvid u procesna zbivanja</a:t>
            </a:r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Alarm management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Upozorenje operateru o abnormalnim stanjima procesa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Lako definiranje alarma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Sveobuhvatna analitika alarma (broj, učestalost itd.)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300" y="2433913"/>
            <a:ext cx="5697026" cy="32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Uvid u procesna zbivanja</a:t>
            </a:r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Automatic line coloring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Mijenjanje boja linija ovisno o stanju mreže, greškama itd.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Trenutna indikacija operaterima o stanju mreže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Brza reakcija na potencijalne greške i kvarove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895" y="2085761"/>
            <a:ext cx="6018473" cy="34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Uvid u procesna zbivanja</a:t>
            </a:r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Worldview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Sveobuhvatan prikaz energetske mreže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Mogućnost povećvanja i smanjivanja prikaza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895" y="2413238"/>
            <a:ext cx="5970401" cy="339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Uvid u procesna zbivanja</a:t>
            </a:r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Trending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Prikaz trenutnih i povijesnih vrijednosti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644" y="2067877"/>
            <a:ext cx="6507621" cy="36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Uvid u procesna zbivanja</a:t>
            </a:r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Connectivity states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Prikaz povezanosti svih uređaja na mreži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591" y="1903882"/>
            <a:ext cx="6678882" cy="37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973092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Sadržaj Izlaganja</a:t>
            </a:r>
            <a:endParaRPr lang="en-US" noProof="0" dirty="0"/>
          </a:p>
        </p:txBody>
      </p:sp>
      <p:sp>
        <p:nvSpPr>
          <p:cNvPr id="8" name="TextBox 7"/>
          <p:cNvSpPr txBox="1"/>
          <p:nvPr/>
        </p:nvSpPr>
        <p:spPr bwMode="gray">
          <a:xfrm>
            <a:off x="333264" y="1562100"/>
            <a:ext cx="4695936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Digitalizacija Energetike i Industrije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ABB Ability</a:t>
            </a:r>
            <a:r>
              <a:rPr lang="hr-HR" sz="1400" baseline="30000" dirty="0"/>
              <a:t>TM</a:t>
            </a: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Operations Data Management Zenon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Web Server</a:t>
            </a:r>
          </a:p>
          <a:p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Pregled i upravljanje procesom putem WEB preglednika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Dvije opcije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Standardni WEB server – samo pregled procesa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Web server Pro – puno upravaljanje sa procesom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5" y="2499822"/>
            <a:ext cx="33337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Upravljanje procesom</a:t>
            </a:r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746" y="2530475"/>
            <a:ext cx="5448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Upravljanje procesom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Command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Obrada naredbi bez grešaka (</a:t>
            </a:r>
            <a:r>
              <a:rPr lang="en-US" sz="1400" dirty="0"/>
              <a:t>select-before-operate </a:t>
            </a:r>
            <a:r>
              <a:rPr lang="hr-HR" sz="1400" dirty="0"/>
              <a:t>za </a:t>
            </a:r>
            <a:r>
              <a:rPr lang="en-US" sz="1400" dirty="0"/>
              <a:t>IEC 61850, DNP3 </a:t>
            </a:r>
            <a:r>
              <a:rPr lang="hr-HR" sz="1400" dirty="0"/>
              <a:t>i</a:t>
            </a:r>
            <a:r>
              <a:rPr lang="en-US" sz="1400" dirty="0"/>
              <a:t>IEC 60870</a:t>
            </a:r>
            <a:r>
              <a:rPr lang="hr-HR" sz="14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Blokiranje operacija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Detekcija kvara prekidača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Zaključavanje naredbi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Komande u dva koraka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48761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Upravljanje procesom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Interlocking and topology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Sprečavanje potencijalno opasnih situacija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Za svaku naredbu se mogu definirati uvjeti za njezino </a:t>
            </a:r>
          </a:p>
          <a:p>
            <a:pPr lvl="1"/>
            <a:r>
              <a:rPr lang="hr-HR" sz="1400" dirty="0"/>
              <a:t>       izvršavanje ovisno o stanju prekidača ili stanju mreže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609" y="1443811"/>
            <a:ext cx="5218560" cy="45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Upravljanje procesom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Zenon logic and SoftPLC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Ugrađeno IEC 61131-3 programsko okruženje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5 programskih jezika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r-HR" sz="1400" dirty="0"/>
              <a:t>SoftPLC za near-real-time ili non-real-time aplikacije</a:t>
            </a:r>
          </a:p>
          <a:p>
            <a:pPr lvl="1"/>
            <a:r>
              <a:rPr lang="hr-HR" sz="1400" dirty="0"/>
              <a:t>       (provjera uvjeta za dozvolu izvršavanja komandi,</a:t>
            </a:r>
          </a:p>
          <a:p>
            <a:pPr lvl="1"/>
            <a:r>
              <a:rPr lang="hr-HR" sz="1400" dirty="0"/>
              <a:t>       komunikacija sa relejima itd.)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307" y="2503487"/>
            <a:ext cx="35242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Upravljanje procesom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Zenon logic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Simulacija promjena prije same implementacije</a:t>
            </a:r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379" y="3295159"/>
            <a:ext cx="34004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Upravljanje procesom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Command Sequencer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User friendly obrada naredbi u trafostanicama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Naredbe se mogu konfigurirati, mijenjati i testirati </a:t>
            </a:r>
          </a:p>
          <a:p>
            <a:pPr lvl="1"/>
            <a:r>
              <a:rPr lang="hr-HR" sz="1400" dirty="0"/>
              <a:t>      u grafičkom sučelju bez potrebe korištenja SoftPLC</a:t>
            </a:r>
          </a:p>
          <a:p>
            <a:pPr lvl="1"/>
            <a:r>
              <a:rPr lang="hr-HR" sz="1400" dirty="0"/>
              <a:t>      programiranja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Svi glavni komunikacijski protokoli su podržani</a:t>
            </a:r>
          </a:p>
          <a:p>
            <a:pPr lvl="1"/>
            <a:r>
              <a:rPr lang="hr-HR" sz="1400" dirty="0"/>
              <a:t>      u ovom okruženju</a:t>
            </a:r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356" y="1857375"/>
            <a:ext cx="65055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Nadzor procesa</a:t>
            </a:r>
          </a:p>
          <a:p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692" y="2492202"/>
            <a:ext cx="5211128" cy="33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Nadzor procesa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Event list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Kronološka lista svih događaja u sustavu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Mogućnost lake pretrage liste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Sigurnost sustava arhiviranja bez mogućnosti neovlaštenih unosa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Operateri mogu dodavati svoje komentare</a:t>
            </a:r>
          </a:p>
          <a:p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509" y="2190686"/>
            <a:ext cx="5498154" cy="31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Nadzor procesa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Historian with SQL export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Pohranjivanje procesnih veličina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Izvoz spremljenih podataka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Lako definiranje ciklusa pohranjivanja podataka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058" y="1503362"/>
            <a:ext cx="49911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1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973092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Digitalizacija Energetike i Industrije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801" y="2798318"/>
            <a:ext cx="101600" cy="672591"/>
          </a:xfrm>
          <a:prstGeom prst="rect">
            <a:avLst/>
          </a:prstGeom>
          <a:noFill/>
        </p:spPr>
      </p:pic>
      <p:sp>
        <p:nvSpPr>
          <p:cNvPr id="11" name="Freeform 124"/>
          <p:cNvSpPr/>
          <p:nvPr/>
        </p:nvSpPr>
        <p:spPr>
          <a:xfrm>
            <a:off x="4452365" y="3917442"/>
            <a:ext cx="1251204" cy="1069848"/>
          </a:xfrm>
          <a:custGeom>
            <a:avLst/>
            <a:gdLst/>
            <a:ahLst/>
            <a:cxnLst/>
            <a:rect l="0" t="0" r="0" b="0"/>
            <a:pathLst>
              <a:path w="1251204" h="1069848">
                <a:moveTo>
                  <a:pt x="0" y="1069848"/>
                </a:moveTo>
                <a:lnTo>
                  <a:pt x="1251204" y="1069848"/>
                </a:lnTo>
                <a:lnTo>
                  <a:pt x="1251204" y="0"/>
                </a:lnTo>
                <a:lnTo>
                  <a:pt x="0" y="0"/>
                </a:lnTo>
                <a:lnTo>
                  <a:pt x="0" y="1069848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 w="1219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125"/>
          <p:cNvSpPr/>
          <p:nvPr/>
        </p:nvSpPr>
        <p:spPr>
          <a:xfrm>
            <a:off x="4452365" y="3917442"/>
            <a:ext cx="1251204" cy="1069848"/>
          </a:xfrm>
          <a:custGeom>
            <a:avLst/>
            <a:gdLst/>
            <a:ahLst/>
            <a:cxnLst/>
            <a:rect l="0" t="0" r="0" b="0"/>
            <a:pathLst>
              <a:path w="1251204" h="1069848">
                <a:moveTo>
                  <a:pt x="0" y="1069848"/>
                </a:moveTo>
                <a:lnTo>
                  <a:pt x="1251204" y="1069848"/>
                </a:lnTo>
                <a:lnTo>
                  <a:pt x="1251204" y="0"/>
                </a:lnTo>
                <a:lnTo>
                  <a:pt x="0" y="0"/>
                </a:lnTo>
                <a:lnTo>
                  <a:pt x="0" y="1069848"/>
                </a:lnTo>
                <a:close/>
              </a:path>
            </a:pathLst>
          </a:custGeom>
          <a:noFill/>
          <a:ln w="19811" cap="flat" cmpd="sng">
            <a:solidFill>
              <a:srgbClr val="ABABA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126"/>
          <p:cNvSpPr/>
          <p:nvPr/>
        </p:nvSpPr>
        <p:spPr>
          <a:xfrm>
            <a:off x="3106673" y="4331970"/>
            <a:ext cx="1252728" cy="655320"/>
          </a:xfrm>
          <a:custGeom>
            <a:avLst/>
            <a:gdLst/>
            <a:ahLst/>
            <a:cxnLst/>
            <a:rect l="0" t="0" r="0" b="0"/>
            <a:pathLst>
              <a:path w="1252728" h="655320">
                <a:moveTo>
                  <a:pt x="0" y="655320"/>
                </a:moveTo>
                <a:lnTo>
                  <a:pt x="1252728" y="655320"/>
                </a:lnTo>
                <a:lnTo>
                  <a:pt x="1252728" y="0"/>
                </a:lnTo>
                <a:lnTo>
                  <a:pt x="0" y="0"/>
                </a:lnTo>
                <a:lnTo>
                  <a:pt x="0" y="655320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 w="198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127"/>
          <p:cNvSpPr/>
          <p:nvPr/>
        </p:nvSpPr>
        <p:spPr>
          <a:xfrm>
            <a:off x="3106673" y="4331970"/>
            <a:ext cx="1252728" cy="655320"/>
          </a:xfrm>
          <a:custGeom>
            <a:avLst/>
            <a:gdLst/>
            <a:ahLst/>
            <a:cxnLst/>
            <a:rect l="0" t="0" r="0" b="0"/>
            <a:pathLst>
              <a:path w="1252728" h="655320">
                <a:moveTo>
                  <a:pt x="0" y="655320"/>
                </a:moveTo>
                <a:lnTo>
                  <a:pt x="1252728" y="655320"/>
                </a:lnTo>
                <a:lnTo>
                  <a:pt x="1252728" y="0"/>
                </a:lnTo>
                <a:lnTo>
                  <a:pt x="0" y="0"/>
                </a:lnTo>
                <a:lnTo>
                  <a:pt x="0" y="655320"/>
                </a:lnTo>
                <a:close/>
              </a:path>
            </a:pathLst>
          </a:custGeom>
          <a:noFill/>
          <a:ln w="19811" cap="flat" cmpd="sng">
            <a:solidFill>
              <a:srgbClr val="ABABA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 128"/>
          <p:cNvSpPr/>
          <p:nvPr/>
        </p:nvSpPr>
        <p:spPr>
          <a:xfrm>
            <a:off x="7315961" y="2946654"/>
            <a:ext cx="1427989" cy="1513332"/>
          </a:xfrm>
          <a:custGeom>
            <a:avLst/>
            <a:gdLst/>
            <a:ahLst/>
            <a:cxnLst/>
            <a:rect l="0" t="0" r="0" b="0"/>
            <a:pathLst>
              <a:path w="1427989" h="1513332">
                <a:moveTo>
                  <a:pt x="0" y="1513332"/>
                </a:moveTo>
                <a:lnTo>
                  <a:pt x="1427989" y="1513332"/>
                </a:lnTo>
                <a:lnTo>
                  <a:pt x="1427989" y="0"/>
                </a:lnTo>
                <a:lnTo>
                  <a:pt x="0" y="0"/>
                </a:lnTo>
                <a:lnTo>
                  <a:pt x="0" y="1513332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 w="198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29"/>
          <p:cNvSpPr/>
          <p:nvPr/>
        </p:nvSpPr>
        <p:spPr>
          <a:xfrm>
            <a:off x="7315961" y="2946654"/>
            <a:ext cx="1427989" cy="1513332"/>
          </a:xfrm>
          <a:custGeom>
            <a:avLst/>
            <a:gdLst/>
            <a:ahLst/>
            <a:cxnLst/>
            <a:rect l="0" t="0" r="0" b="0"/>
            <a:pathLst>
              <a:path w="1427989" h="1513332">
                <a:moveTo>
                  <a:pt x="0" y="1513332"/>
                </a:moveTo>
                <a:lnTo>
                  <a:pt x="1427989" y="1513332"/>
                </a:lnTo>
                <a:lnTo>
                  <a:pt x="1427989" y="0"/>
                </a:lnTo>
                <a:lnTo>
                  <a:pt x="0" y="0"/>
                </a:lnTo>
                <a:lnTo>
                  <a:pt x="0" y="1513332"/>
                </a:lnTo>
                <a:close/>
              </a:path>
            </a:pathLst>
          </a:custGeom>
          <a:noFill/>
          <a:ln w="19811" cap="flat" cmpd="sng">
            <a:solidFill>
              <a:srgbClr val="FF000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reeform 130"/>
          <p:cNvSpPr/>
          <p:nvPr/>
        </p:nvSpPr>
        <p:spPr>
          <a:xfrm>
            <a:off x="5796534" y="3417570"/>
            <a:ext cx="1426464" cy="1042416"/>
          </a:xfrm>
          <a:custGeom>
            <a:avLst/>
            <a:gdLst/>
            <a:ahLst/>
            <a:cxnLst/>
            <a:rect l="0" t="0" r="0" b="0"/>
            <a:pathLst>
              <a:path w="1426464" h="1042416">
                <a:moveTo>
                  <a:pt x="0" y="1042416"/>
                </a:moveTo>
                <a:lnTo>
                  <a:pt x="1426464" y="1042416"/>
                </a:lnTo>
                <a:lnTo>
                  <a:pt x="1426464" y="0"/>
                </a:lnTo>
                <a:lnTo>
                  <a:pt x="0" y="0"/>
                </a:lnTo>
                <a:lnTo>
                  <a:pt x="0" y="1042416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 w="198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 131"/>
          <p:cNvSpPr/>
          <p:nvPr/>
        </p:nvSpPr>
        <p:spPr>
          <a:xfrm>
            <a:off x="5796534" y="3417570"/>
            <a:ext cx="1426464" cy="1042416"/>
          </a:xfrm>
          <a:custGeom>
            <a:avLst/>
            <a:gdLst/>
            <a:ahLst/>
            <a:cxnLst/>
            <a:rect l="0" t="0" r="0" b="0"/>
            <a:pathLst>
              <a:path w="1426464" h="1042416">
                <a:moveTo>
                  <a:pt x="0" y="1042416"/>
                </a:moveTo>
                <a:lnTo>
                  <a:pt x="1426464" y="1042416"/>
                </a:lnTo>
                <a:lnTo>
                  <a:pt x="1426464" y="0"/>
                </a:lnTo>
                <a:lnTo>
                  <a:pt x="0" y="0"/>
                </a:lnTo>
                <a:lnTo>
                  <a:pt x="0" y="1042416"/>
                </a:lnTo>
                <a:close/>
              </a:path>
            </a:pathLst>
          </a:custGeom>
          <a:noFill/>
          <a:ln w="19811" cap="flat" cmpd="sng">
            <a:solidFill>
              <a:srgbClr val="FF000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32"/>
          <p:cNvSpPr/>
          <p:nvPr/>
        </p:nvSpPr>
        <p:spPr>
          <a:xfrm>
            <a:off x="10356342" y="1943862"/>
            <a:ext cx="1501140" cy="2516124"/>
          </a:xfrm>
          <a:custGeom>
            <a:avLst/>
            <a:gdLst/>
            <a:ahLst/>
            <a:cxnLst/>
            <a:rect l="0" t="0" r="0" b="0"/>
            <a:pathLst>
              <a:path w="1501140" h="2516124">
                <a:moveTo>
                  <a:pt x="0" y="2516124"/>
                </a:moveTo>
                <a:lnTo>
                  <a:pt x="1501140" y="2516124"/>
                </a:lnTo>
                <a:lnTo>
                  <a:pt x="1501140" y="0"/>
                </a:lnTo>
                <a:lnTo>
                  <a:pt x="0" y="0"/>
                </a:lnTo>
                <a:lnTo>
                  <a:pt x="0" y="2516124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 w="198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Freeform 133"/>
          <p:cNvSpPr/>
          <p:nvPr/>
        </p:nvSpPr>
        <p:spPr>
          <a:xfrm>
            <a:off x="10356342" y="1943862"/>
            <a:ext cx="1501140" cy="2516124"/>
          </a:xfrm>
          <a:custGeom>
            <a:avLst/>
            <a:gdLst/>
            <a:ahLst/>
            <a:cxnLst/>
            <a:rect l="0" t="0" r="0" b="0"/>
            <a:pathLst>
              <a:path w="1501140" h="2516124">
                <a:moveTo>
                  <a:pt x="0" y="2516124"/>
                </a:moveTo>
                <a:lnTo>
                  <a:pt x="1501140" y="2516124"/>
                </a:lnTo>
                <a:lnTo>
                  <a:pt x="1501140" y="0"/>
                </a:lnTo>
                <a:lnTo>
                  <a:pt x="0" y="0"/>
                </a:lnTo>
                <a:lnTo>
                  <a:pt x="0" y="2516124"/>
                </a:lnTo>
                <a:close/>
              </a:path>
            </a:pathLst>
          </a:custGeom>
          <a:noFill/>
          <a:ln w="19811" cap="flat" cmpd="sng">
            <a:solidFill>
              <a:srgbClr val="FF000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134"/>
          <p:cNvSpPr/>
          <p:nvPr/>
        </p:nvSpPr>
        <p:spPr>
          <a:xfrm>
            <a:off x="8835390" y="2430018"/>
            <a:ext cx="1427988" cy="2029968"/>
          </a:xfrm>
          <a:custGeom>
            <a:avLst/>
            <a:gdLst/>
            <a:ahLst/>
            <a:cxnLst/>
            <a:rect l="0" t="0" r="0" b="0"/>
            <a:pathLst>
              <a:path w="1427988" h="2029968">
                <a:moveTo>
                  <a:pt x="0" y="2029968"/>
                </a:moveTo>
                <a:lnTo>
                  <a:pt x="1427988" y="2029968"/>
                </a:lnTo>
                <a:lnTo>
                  <a:pt x="1427988" y="0"/>
                </a:lnTo>
                <a:lnTo>
                  <a:pt x="0" y="0"/>
                </a:lnTo>
                <a:lnTo>
                  <a:pt x="0" y="2029968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 w="198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Freeform 135"/>
          <p:cNvSpPr/>
          <p:nvPr/>
        </p:nvSpPr>
        <p:spPr>
          <a:xfrm>
            <a:off x="8835390" y="2430018"/>
            <a:ext cx="1427988" cy="2029968"/>
          </a:xfrm>
          <a:custGeom>
            <a:avLst/>
            <a:gdLst/>
            <a:ahLst/>
            <a:cxnLst/>
            <a:rect l="0" t="0" r="0" b="0"/>
            <a:pathLst>
              <a:path w="1427988" h="2029968">
                <a:moveTo>
                  <a:pt x="0" y="2029968"/>
                </a:moveTo>
                <a:lnTo>
                  <a:pt x="1427988" y="2029968"/>
                </a:lnTo>
                <a:lnTo>
                  <a:pt x="1427988" y="0"/>
                </a:lnTo>
                <a:lnTo>
                  <a:pt x="0" y="0"/>
                </a:lnTo>
                <a:lnTo>
                  <a:pt x="0" y="2029968"/>
                </a:lnTo>
                <a:close/>
              </a:path>
            </a:pathLst>
          </a:custGeom>
          <a:noFill/>
          <a:ln w="19811" cap="flat" cmpd="sng">
            <a:solidFill>
              <a:srgbClr val="FF000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13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546" y="5462270"/>
            <a:ext cx="1476628" cy="101600"/>
          </a:xfrm>
          <a:prstGeom prst="rect">
            <a:avLst/>
          </a:prstGeom>
          <a:noFill/>
        </p:spPr>
      </p:pic>
      <p:sp>
        <p:nvSpPr>
          <p:cNvPr id="26" name="Freeform 137"/>
          <p:cNvSpPr/>
          <p:nvPr/>
        </p:nvSpPr>
        <p:spPr>
          <a:xfrm>
            <a:off x="5796534" y="4545330"/>
            <a:ext cx="6060948" cy="441960"/>
          </a:xfrm>
          <a:custGeom>
            <a:avLst/>
            <a:gdLst/>
            <a:ahLst/>
            <a:cxnLst/>
            <a:rect l="0" t="0" r="0" b="0"/>
            <a:pathLst>
              <a:path w="6060948" h="441960">
                <a:moveTo>
                  <a:pt x="0" y="441960"/>
                </a:moveTo>
                <a:lnTo>
                  <a:pt x="6060948" y="441960"/>
                </a:lnTo>
                <a:lnTo>
                  <a:pt x="6060948" y="0"/>
                </a:lnTo>
                <a:lnTo>
                  <a:pt x="0" y="0"/>
                </a:lnTo>
                <a:lnTo>
                  <a:pt x="0" y="441960"/>
                </a:lnTo>
                <a:close/>
              </a:path>
            </a:pathLst>
          </a:custGeom>
          <a:solidFill>
            <a:srgbClr val="FF000F">
              <a:alpha val="100000"/>
            </a:srgbClr>
          </a:solidFill>
          <a:ln w="198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Freeform 138"/>
          <p:cNvSpPr/>
          <p:nvPr/>
        </p:nvSpPr>
        <p:spPr>
          <a:xfrm>
            <a:off x="5796534" y="4545330"/>
            <a:ext cx="6060948" cy="441960"/>
          </a:xfrm>
          <a:custGeom>
            <a:avLst/>
            <a:gdLst/>
            <a:ahLst/>
            <a:cxnLst/>
            <a:rect l="0" t="0" r="0" b="0"/>
            <a:pathLst>
              <a:path w="6060948" h="441960">
                <a:moveTo>
                  <a:pt x="0" y="441960"/>
                </a:moveTo>
                <a:lnTo>
                  <a:pt x="6060948" y="441960"/>
                </a:lnTo>
                <a:lnTo>
                  <a:pt x="6060948" y="0"/>
                </a:lnTo>
                <a:lnTo>
                  <a:pt x="0" y="0"/>
                </a:lnTo>
                <a:lnTo>
                  <a:pt x="0" y="441960"/>
                </a:lnTo>
                <a:close/>
              </a:path>
            </a:pathLst>
          </a:custGeom>
          <a:noFill/>
          <a:ln w="19811" cap="flat" cmpd="sng">
            <a:solidFill>
              <a:srgbClr val="FF000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13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969" y="1967106"/>
            <a:ext cx="418252" cy="390492"/>
          </a:xfrm>
          <a:prstGeom prst="rect">
            <a:avLst/>
          </a:prstGeom>
          <a:noFill/>
        </p:spPr>
      </p:pic>
      <p:pic>
        <p:nvPicPr>
          <p:cNvPr id="29" name="Picture 14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959" y="3701427"/>
            <a:ext cx="418261" cy="419066"/>
          </a:xfrm>
          <a:prstGeom prst="rect">
            <a:avLst/>
          </a:prstGeom>
          <a:noFill/>
        </p:spPr>
      </p:pic>
      <p:pic>
        <p:nvPicPr>
          <p:cNvPr id="30" name="Picture 14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3587" y="5354955"/>
            <a:ext cx="418261" cy="304775"/>
          </a:xfrm>
          <a:prstGeom prst="rect">
            <a:avLst/>
          </a:prstGeom>
          <a:noFill/>
        </p:spPr>
      </p:pic>
      <p:sp>
        <p:nvSpPr>
          <p:cNvPr id="31" name="Freeform 142"/>
          <p:cNvSpPr/>
          <p:nvPr/>
        </p:nvSpPr>
        <p:spPr>
          <a:xfrm>
            <a:off x="3341236" y="5593061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Freeform 143"/>
          <p:cNvSpPr/>
          <p:nvPr/>
        </p:nvSpPr>
        <p:spPr>
          <a:xfrm>
            <a:off x="3341236" y="5554964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Freeform 144"/>
          <p:cNvSpPr/>
          <p:nvPr/>
        </p:nvSpPr>
        <p:spPr>
          <a:xfrm>
            <a:off x="3379260" y="5554964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Freeform 145"/>
          <p:cNvSpPr/>
          <p:nvPr/>
        </p:nvSpPr>
        <p:spPr>
          <a:xfrm>
            <a:off x="3417284" y="5554964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Freeform 146"/>
          <p:cNvSpPr/>
          <p:nvPr/>
        </p:nvSpPr>
        <p:spPr>
          <a:xfrm>
            <a:off x="3455308" y="5554964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Freeform 147"/>
          <p:cNvSpPr/>
          <p:nvPr/>
        </p:nvSpPr>
        <p:spPr>
          <a:xfrm>
            <a:off x="3455316" y="5593061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Freeform 148"/>
          <p:cNvSpPr/>
          <p:nvPr/>
        </p:nvSpPr>
        <p:spPr>
          <a:xfrm>
            <a:off x="3417292" y="5593061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Freeform 149"/>
          <p:cNvSpPr/>
          <p:nvPr/>
        </p:nvSpPr>
        <p:spPr>
          <a:xfrm>
            <a:off x="3379260" y="5593061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Freeform 150"/>
          <p:cNvSpPr/>
          <p:nvPr/>
        </p:nvSpPr>
        <p:spPr>
          <a:xfrm>
            <a:off x="3303212" y="5554964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Freeform 151"/>
          <p:cNvSpPr/>
          <p:nvPr/>
        </p:nvSpPr>
        <p:spPr>
          <a:xfrm>
            <a:off x="3303212" y="5593061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Freeform 152"/>
          <p:cNvSpPr/>
          <p:nvPr/>
        </p:nvSpPr>
        <p:spPr>
          <a:xfrm>
            <a:off x="7613027" y="5459722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153"/>
          <p:cNvSpPr/>
          <p:nvPr/>
        </p:nvSpPr>
        <p:spPr>
          <a:xfrm>
            <a:off x="7651051" y="5459722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Freeform 154"/>
          <p:cNvSpPr/>
          <p:nvPr/>
        </p:nvSpPr>
        <p:spPr>
          <a:xfrm>
            <a:off x="7689075" y="5459722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15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5004" y="5421625"/>
            <a:ext cx="323201" cy="304774"/>
          </a:xfrm>
          <a:prstGeom prst="rect">
            <a:avLst/>
          </a:prstGeom>
          <a:noFill/>
        </p:spPr>
      </p:pic>
      <p:sp>
        <p:nvSpPr>
          <p:cNvPr id="45" name="Freeform 156"/>
          <p:cNvSpPr/>
          <p:nvPr/>
        </p:nvSpPr>
        <p:spPr>
          <a:xfrm>
            <a:off x="7613027" y="5545440"/>
            <a:ext cx="66541" cy="19048"/>
          </a:xfrm>
          <a:custGeom>
            <a:avLst/>
            <a:gdLst/>
            <a:ahLst/>
            <a:cxnLst/>
            <a:rect l="0" t="0" r="0" b="0"/>
            <a:pathLst>
              <a:path w="10668" h="3048">
                <a:moveTo>
                  <a:pt x="0" y="3048"/>
                </a:moveTo>
                <a:lnTo>
                  <a:pt x="10668" y="3048"/>
                </a:lnTo>
                <a:lnTo>
                  <a:pt x="1066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Freeform 157"/>
          <p:cNvSpPr/>
          <p:nvPr/>
        </p:nvSpPr>
        <p:spPr>
          <a:xfrm>
            <a:off x="7613027" y="5593061"/>
            <a:ext cx="66541" cy="19048"/>
          </a:xfrm>
          <a:custGeom>
            <a:avLst/>
            <a:gdLst/>
            <a:ahLst/>
            <a:cxnLst/>
            <a:rect l="0" t="0" r="0" b="0"/>
            <a:pathLst>
              <a:path w="10668" h="3048">
                <a:moveTo>
                  <a:pt x="0" y="3048"/>
                </a:moveTo>
                <a:lnTo>
                  <a:pt x="10668" y="3048"/>
                </a:lnTo>
                <a:lnTo>
                  <a:pt x="1066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Freeform 158"/>
          <p:cNvSpPr/>
          <p:nvPr/>
        </p:nvSpPr>
        <p:spPr>
          <a:xfrm>
            <a:off x="7765123" y="5459722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Freeform 159"/>
          <p:cNvSpPr/>
          <p:nvPr/>
        </p:nvSpPr>
        <p:spPr>
          <a:xfrm>
            <a:off x="7803146" y="5459722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Freeform 160"/>
          <p:cNvSpPr/>
          <p:nvPr/>
        </p:nvSpPr>
        <p:spPr>
          <a:xfrm>
            <a:off x="7841170" y="5459722"/>
            <a:ext cx="19011" cy="19048"/>
          </a:xfrm>
          <a:custGeom>
            <a:avLst/>
            <a:gdLst/>
            <a:ahLst/>
            <a:cxnLst/>
            <a:rect l="0" t="0" r="0" b="0"/>
            <a:pathLst>
              <a:path w="3048" h="3048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Freeform 161"/>
          <p:cNvSpPr/>
          <p:nvPr/>
        </p:nvSpPr>
        <p:spPr>
          <a:xfrm>
            <a:off x="7765123" y="5631158"/>
            <a:ext cx="28517" cy="19048"/>
          </a:xfrm>
          <a:custGeom>
            <a:avLst/>
            <a:gdLst/>
            <a:ahLst/>
            <a:cxnLst/>
            <a:rect l="0" t="0" r="0" b="0"/>
            <a:pathLst>
              <a:path w="4572" h="3048">
                <a:moveTo>
                  <a:pt x="0" y="3048"/>
                </a:moveTo>
                <a:lnTo>
                  <a:pt x="4572" y="3048"/>
                </a:lnTo>
                <a:lnTo>
                  <a:pt x="4572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Freeform 162"/>
          <p:cNvSpPr/>
          <p:nvPr/>
        </p:nvSpPr>
        <p:spPr>
          <a:xfrm>
            <a:off x="7765123" y="5669253"/>
            <a:ext cx="28517" cy="19048"/>
          </a:xfrm>
          <a:custGeom>
            <a:avLst/>
            <a:gdLst/>
            <a:ahLst/>
            <a:cxnLst/>
            <a:rect l="0" t="0" r="0" b="0"/>
            <a:pathLst>
              <a:path w="4572" h="3048">
                <a:moveTo>
                  <a:pt x="0" y="3048"/>
                </a:moveTo>
                <a:lnTo>
                  <a:pt x="4572" y="3048"/>
                </a:lnTo>
                <a:lnTo>
                  <a:pt x="4572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" name="Picture 163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8291" y="5472421"/>
            <a:ext cx="236676" cy="241280"/>
          </a:xfrm>
          <a:prstGeom prst="rect">
            <a:avLst/>
          </a:prstGeom>
          <a:noFill/>
        </p:spPr>
      </p:pic>
      <p:sp>
        <p:nvSpPr>
          <p:cNvPr id="53" name="Freeform 164"/>
          <p:cNvSpPr/>
          <p:nvPr/>
        </p:nvSpPr>
        <p:spPr>
          <a:xfrm>
            <a:off x="7785133" y="5516867"/>
            <a:ext cx="207128" cy="70950"/>
          </a:xfrm>
          <a:custGeom>
            <a:avLst/>
            <a:gdLst/>
            <a:ahLst/>
            <a:cxnLst/>
            <a:rect l="0" t="0" r="0" b="0"/>
            <a:pathLst>
              <a:path w="33207" h="11353">
                <a:moveTo>
                  <a:pt x="16603" y="0"/>
                </a:moveTo>
                <a:cubicBezTo>
                  <a:pt x="5127" y="0"/>
                  <a:pt x="204" y="9579"/>
                  <a:pt x="0" y="9986"/>
                </a:cubicBezTo>
                <a:lnTo>
                  <a:pt x="2725" y="11353"/>
                </a:lnTo>
                <a:cubicBezTo>
                  <a:pt x="2896" y="11015"/>
                  <a:pt x="7047" y="3048"/>
                  <a:pt x="16603" y="3048"/>
                </a:cubicBezTo>
                <a:cubicBezTo>
                  <a:pt x="26160" y="3048"/>
                  <a:pt x="30311" y="11015"/>
                  <a:pt x="30482" y="11353"/>
                </a:cubicBezTo>
                <a:lnTo>
                  <a:pt x="33207" y="9986"/>
                </a:lnTo>
                <a:cubicBezTo>
                  <a:pt x="33003" y="9579"/>
                  <a:pt x="28080" y="0"/>
                  <a:pt x="16603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Freeform 165"/>
          <p:cNvSpPr/>
          <p:nvPr/>
        </p:nvSpPr>
        <p:spPr>
          <a:xfrm>
            <a:off x="7780063" y="5345431"/>
            <a:ext cx="65175" cy="27297"/>
          </a:xfrm>
          <a:custGeom>
            <a:avLst/>
            <a:gdLst/>
            <a:ahLst/>
            <a:cxnLst/>
            <a:rect l="0" t="0" r="0" b="0"/>
            <a:pathLst>
              <a:path w="10449" h="4368">
                <a:moveTo>
                  <a:pt x="0" y="2335"/>
                </a:moveTo>
                <a:lnTo>
                  <a:pt x="2270" y="4368"/>
                </a:lnTo>
                <a:cubicBezTo>
                  <a:pt x="3772" y="2689"/>
                  <a:pt x="6677" y="2689"/>
                  <a:pt x="8179" y="4368"/>
                </a:cubicBezTo>
                <a:lnTo>
                  <a:pt x="10449" y="2335"/>
                </a:lnTo>
                <a:cubicBezTo>
                  <a:pt x="9121" y="853"/>
                  <a:pt x="7216" y="0"/>
                  <a:pt x="5225" y="0"/>
                </a:cubicBezTo>
                <a:cubicBezTo>
                  <a:pt x="3233" y="0"/>
                  <a:pt x="1328" y="853"/>
                  <a:pt x="0" y="2335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Freeform 166"/>
          <p:cNvSpPr/>
          <p:nvPr/>
        </p:nvSpPr>
        <p:spPr>
          <a:xfrm>
            <a:off x="7748828" y="5307334"/>
            <a:ext cx="127656" cy="40209"/>
          </a:xfrm>
          <a:custGeom>
            <a:avLst/>
            <a:gdLst/>
            <a:ahLst/>
            <a:cxnLst/>
            <a:rect l="0" t="0" r="0" b="0"/>
            <a:pathLst>
              <a:path w="20466" h="6434">
                <a:moveTo>
                  <a:pt x="10233" y="3048"/>
                </a:moveTo>
                <a:cubicBezTo>
                  <a:pt x="13288" y="3048"/>
                  <a:pt x="16148" y="4251"/>
                  <a:pt x="18288" y="6434"/>
                </a:cubicBezTo>
                <a:lnTo>
                  <a:pt x="20466" y="4301"/>
                </a:lnTo>
                <a:cubicBezTo>
                  <a:pt x="17747" y="1527"/>
                  <a:pt x="14114" y="0"/>
                  <a:pt x="10233" y="0"/>
                </a:cubicBezTo>
                <a:cubicBezTo>
                  <a:pt x="6351" y="0"/>
                  <a:pt x="2718" y="1527"/>
                  <a:pt x="0" y="4299"/>
                </a:cubicBezTo>
                <a:lnTo>
                  <a:pt x="2178" y="6433"/>
                </a:lnTo>
                <a:cubicBezTo>
                  <a:pt x="4317" y="4251"/>
                  <a:pt x="7177" y="3048"/>
                  <a:pt x="10233" y="3048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921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" name="Picture 16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5995" y="4549395"/>
            <a:ext cx="1030478" cy="962914"/>
          </a:xfrm>
          <a:prstGeom prst="rect">
            <a:avLst/>
          </a:prstGeom>
          <a:noFill/>
        </p:spPr>
      </p:pic>
      <p:sp>
        <p:nvSpPr>
          <p:cNvPr id="57" name="Rectangle 170"/>
          <p:cNvSpPr/>
          <p:nvPr/>
        </p:nvSpPr>
        <p:spPr>
          <a:xfrm>
            <a:off x="8161273" y="5230425"/>
            <a:ext cx="2529539" cy="4339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hr-HR" sz="1403" b="1" dirty="0">
                <a:latin typeface="ABBvoice-Bold"/>
              </a:rPr>
              <a:t>D</a:t>
            </a:r>
            <a:r>
              <a:rPr lang="hr-HR" sz="1403" b="1" i="0" spc="0" baseline="0" dirty="0">
                <a:latin typeface="ABBvoice-Bold"/>
              </a:rPr>
              <a:t>anas</a:t>
            </a:r>
            <a:r>
              <a:rPr lang="en-US" sz="1403" b="1" i="0" spc="-23" baseline="0" dirty="0">
                <a:latin typeface="ABBvoice-Bold"/>
              </a:rPr>
              <a:t> </a:t>
            </a:r>
            <a:r>
              <a:rPr lang="en-US" sz="1403" b="1" i="0" spc="342" baseline="0" dirty="0">
                <a:latin typeface="ABBvoice-Bold"/>
              </a:rPr>
              <a:t>–</a:t>
            </a:r>
            <a:r>
              <a:rPr lang="en-US" sz="1403" b="1" i="0" spc="0" baseline="0" dirty="0">
                <a:latin typeface="ABBvoice-Bold"/>
              </a:rPr>
              <a:t>Industry</a:t>
            </a:r>
            <a:r>
              <a:rPr lang="en-US" sz="1403" b="1" i="0" spc="-23" baseline="0" dirty="0">
                <a:latin typeface="ABBvoice-Bold"/>
              </a:rPr>
              <a:t> </a:t>
            </a:r>
            <a:r>
              <a:rPr lang="en-US" sz="1403" b="1" i="0" spc="0" baseline="0" dirty="0">
                <a:latin typeface="ABBvoice-Bold"/>
              </a:rPr>
              <a:t>4.0</a:t>
            </a:r>
          </a:p>
          <a:p>
            <a:pPr marL="0">
              <a:lnSpc>
                <a:spcPts val="1679"/>
              </a:lnSpc>
            </a:pPr>
            <a:r>
              <a:rPr lang="hr-HR" sz="1403" b="0" i="0" spc="0" baseline="0" dirty="0">
                <a:latin typeface="ABBvoice-Regular"/>
              </a:rPr>
              <a:t>Povezivanje ljudi, usluga i stvari</a:t>
            </a:r>
            <a:endParaRPr lang="en-US" sz="1403" b="0" i="0" spc="0" baseline="0" dirty="0">
              <a:latin typeface="ABBvoice-Regular"/>
            </a:endParaRPr>
          </a:p>
        </p:txBody>
      </p:sp>
      <p:sp>
        <p:nvSpPr>
          <p:cNvPr id="58" name="Rectangle 172"/>
          <p:cNvSpPr/>
          <p:nvPr/>
        </p:nvSpPr>
        <p:spPr>
          <a:xfrm>
            <a:off x="945489" y="1879784"/>
            <a:ext cx="1595821" cy="651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1" i="0" spc="0" baseline="0" dirty="0">
                <a:latin typeface="ABBvoice-Bold"/>
              </a:rPr>
              <a:t>1712 </a:t>
            </a:r>
            <a:r>
              <a:rPr lang="en-US" sz="1403" b="1" i="0" spc="331" baseline="0" dirty="0">
                <a:latin typeface="ABBvoice-Bold"/>
              </a:rPr>
              <a:t>–</a:t>
            </a:r>
            <a:r>
              <a:rPr lang="en-US" sz="1403" b="1" i="0" spc="0" baseline="0" dirty="0">
                <a:latin typeface="ABBvoice-Bold"/>
              </a:rPr>
              <a:t>Industry</a:t>
            </a:r>
            <a:r>
              <a:rPr lang="en-US" sz="1403" b="1" i="0" spc="-12" baseline="0" dirty="0">
                <a:latin typeface="ABBvoice-Bold"/>
              </a:rPr>
              <a:t> </a:t>
            </a:r>
            <a:r>
              <a:rPr lang="en-US" sz="1403" b="1" i="0" spc="0" baseline="0" dirty="0">
                <a:latin typeface="ABBvoice-Bold"/>
              </a:rPr>
              <a:t>1.0</a:t>
            </a:r>
          </a:p>
          <a:p>
            <a:pPr marL="0">
              <a:lnSpc>
                <a:spcPts val="1679"/>
              </a:lnSpc>
            </a:pPr>
            <a:r>
              <a:rPr lang="en-US" sz="1403" b="0" i="0" spc="0" baseline="0" dirty="0">
                <a:latin typeface="ABBvoice-Regular"/>
              </a:rPr>
              <a:t>Thomas</a:t>
            </a:r>
            <a:r>
              <a:rPr lang="en-US" sz="1403" b="0" i="0" spc="-12" baseline="0" dirty="0">
                <a:latin typeface="ABBvoice-Regular"/>
              </a:rPr>
              <a:t> </a:t>
            </a:r>
            <a:r>
              <a:rPr lang="en-US" sz="1403" b="0" i="0" spc="0" baseline="0" dirty="0" err="1">
                <a:latin typeface="ABBvoice-Regular"/>
              </a:rPr>
              <a:t>Newcome</a:t>
            </a:r>
            <a:endParaRPr lang="hr-HR" sz="1403" spc="-36" dirty="0">
              <a:latin typeface="ABBvoice-Regular"/>
            </a:endParaRPr>
          </a:p>
          <a:p>
            <a:pPr marL="0">
              <a:lnSpc>
                <a:spcPts val="1679"/>
              </a:lnSpc>
            </a:pPr>
            <a:r>
              <a:rPr lang="hr-HR" sz="1403" dirty="0">
                <a:latin typeface="ABBvoice-Regular"/>
              </a:rPr>
              <a:t>Prvi parni stroj</a:t>
            </a:r>
            <a:endParaRPr lang="en-US" sz="1403" b="0" i="0" spc="0" baseline="0" dirty="0">
              <a:latin typeface="ABBvoice-Regular"/>
            </a:endParaRPr>
          </a:p>
        </p:txBody>
      </p:sp>
      <p:sp>
        <p:nvSpPr>
          <p:cNvPr id="59" name="Rectangle 173"/>
          <p:cNvSpPr/>
          <p:nvPr/>
        </p:nvSpPr>
        <p:spPr>
          <a:xfrm>
            <a:off x="945489" y="3623494"/>
            <a:ext cx="1712007" cy="651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1" i="0" spc="0" baseline="0" dirty="0">
                <a:latin typeface="ABBvoice-Bold"/>
              </a:rPr>
              <a:t>1870 </a:t>
            </a:r>
            <a:r>
              <a:rPr lang="en-US" sz="1403" b="1" i="0" spc="329" baseline="0" dirty="0">
                <a:latin typeface="ABBvoice-Bold"/>
              </a:rPr>
              <a:t>–</a:t>
            </a:r>
            <a:r>
              <a:rPr lang="en-US" sz="1403" b="1" i="0" spc="0" baseline="0" dirty="0">
                <a:latin typeface="ABBvoice-Bold"/>
              </a:rPr>
              <a:t>Industry</a:t>
            </a:r>
            <a:r>
              <a:rPr lang="en-US" sz="1403" b="1" i="0" spc="-12" baseline="0" dirty="0">
                <a:latin typeface="ABBvoice-Bold"/>
              </a:rPr>
              <a:t> </a:t>
            </a:r>
            <a:r>
              <a:rPr lang="en-US" sz="1403" b="1" i="0" spc="0" baseline="0" dirty="0">
                <a:latin typeface="ABBvoice-Bold"/>
              </a:rPr>
              <a:t>2.0</a:t>
            </a:r>
          </a:p>
          <a:p>
            <a:pPr marL="0">
              <a:lnSpc>
                <a:spcPts val="1680"/>
              </a:lnSpc>
            </a:pPr>
            <a:r>
              <a:rPr lang="en-US" sz="1403" b="0" i="0" spc="0" baseline="0" dirty="0">
                <a:latin typeface="ABBvoice-Regular"/>
              </a:rPr>
              <a:t>El</a:t>
            </a:r>
            <a:r>
              <a:rPr lang="hr-HR" sz="1403" b="0" i="0" spc="0" baseline="0" dirty="0">
                <a:latin typeface="ABBvoice-Regular"/>
              </a:rPr>
              <a:t>ektrična energija</a:t>
            </a:r>
            <a:r>
              <a:rPr lang="hr-HR" sz="1403" b="0" i="0" spc="0" dirty="0">
                <a:latin typeface="ABBvoice-Regular"/>
              </a:rPr>
              <a:t> se</a:t>
            </a:r>
          </a:p>
          <a:p>
            <a:pPr marL="0">
              <a:lnSpc>
                <a:spcPts val="1680"/>
              </a:lnSpc>
            </a:pPr>
            <a:r>
              <a:rPr lang="hr-HR" sz="1403" dirty="0">
                <a:latin typeface="ABBvoice-Regular"/>
              </a:rPr>
              <a:t>k</a:t>
            </a:r>
            <a:r>
              <a:rPr lang="hr-HR" sz="1403" b="0" i="0" spc="0" dirty="0">
                <a:latin typeface="ABBvoice-Regular"/>
              </a:rPr>
              <a:t>oristi u industriji</a:t>
            </a:r>
            <a:endParaRPr lang="en-US" sz="1403" b="0" i="0" spc="0" baseline="0" dirty="0">
              <a:latin typeface="ABBvoice-Regular"/>
            </a:endParaRPr>
          </a:p>
        </p:txBody>
      </p:sp>
      <p:sp>
        <p:nvSpPr>
          <p:cNvPr id="60" name="Rectangle 174"/>
          <p:cNvSpPr/>
          <p:nvPr/>
        </p:nvSpPr>
        <p:spPr>
          <a:xfrm>
            <a:off x="3696334" y="5230425"/>
            <a:ext cx="1889941" cy="4339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1" i="0" spc="0" baseline="0" dirty="0">
                <a:latin typeface="ABBvoice-Bold"/>
              </a:rPr>
              <a:t>1969 </a:t>
            </a:r>
            <a:r>
              <a:rPr lang="en-US" sz="1403" b="1" i="0" spc="330" baseline="0" dirty="0">
                <a:latin typeface="ABBvoice-Bold"/>
              </a:rPr>
              <a:t>–</a:t>
            </a:r>
            <a:r>
              <a:rPr lang="en-US" sz="1403" b="1" i="0" spc="0" baseline="0" dirty="0">
                <a:latin typeface="ABBvoice-Bold"/>
              </a:rPr>
              <a:t>Industry</a:t>
            </a:r>
            <a:r>
              <a:rPr lang="en-US" sz="1403" b="1" i="0" spc="-12" baseline="0" dirty="0">
                <a:latin typeface="ABBvoice-Bold"/>
              </a:rPr>
              <a:t> </a:t>
            </a:r>
            <a:r>
              <a:rPr lang="en-US" sz="1403" b="1" i="0" spc="0" baseline="0" dirty="0">
                <a:latin typeface="ABBvoice-Bold"/>
              </a:rPr>
              <a:t>3.0</a:t>
            </a:r>
          </a:p>
          <a:p>
            <a:pPr marL="0">
              <a:lnSpc>
                <a:spcPts val="1679"/>
              </a:lnSpc>
            </a:pPr>
            <a:r>
              <a:rPr lang="en-US" sz="1403" b="0" i="0" spc="0" baseline="0" dirty="0">
                <a:latin typeface="ABBvoice-Regular"/>
              </a:rPr>
              <a:t>Program</a:t>
            </a:r>
            <a:r>
              <a:rPr lang="hr-HR" sz="1403" b="0" i="0" spc="0" baseline="0" dirty="0">
                <a:latin typeface="ABBvoice-Regular"/>
              </a:rPr>
              <a:t>abilni</a:t>
            </a:r>
            <a:r>
              <a:rPr lang="hr-HR" sz="1403" b="0" i="0" spc="0" dirty="0">
                <a:latin typeface="ABBvoice-Regular"/>
              </a:rPr>
              <a:t> kontroleri</a:t>
            </a:r>
            <a:endParaRPr lang="en-US" sz="1403" b="0" i="0" spc="0" baseline="0" dirty="0">
              <a:latin typeface="ABBvoice-Regular"/>
            </a:endParaRPr>
          </a:p>
        </p:txBody>
      </p:sp>
      <p:sp>
        <p:nvSpPr>
          <p:cNvPr id="62" name="Rectangle 176"/>
          <p:cNvSpPr/>
          <p:nvPr/>
        </p:nvSpPr>
        <p:spPr>
          <a:xfrm>
            <a:off x="7605241" y="2996548"/>
            <a:ext cx="846386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hr-HR" sz="1403" b="1" i="0" spc="0" baseline="0" dirty="0">
                <a:latin typeface="ABBvoice-Bold"/>
              </a:rPr>
              <a:t>Činiti više</a:t>
            </a:r>
            <a:endParaRPr lang="en-US" sz="1403" b="1" i="0" spc="0" baseline="0" dirty="0">
              <a:latin typeface="ABBvoice-Bold"/>
            </a:endParaRPr>
          </a:p>
        </p:txBody>
      </p:sp>
      <p:sp>
        <p:nvSpPr>
          <p:cNvPr id="63" name="Rectangle 177"/>
          <p:cNvSpPr/>
          <p:nvPr/>
        </p:nvSpPr>
        <p:spPr>
          <a:xfrm>
            <a:off x="7382667" y="3227612"/>
            <a:ext cx="1299458" cy="723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0584" algn="ctr"/>
            <a:r>
              <a:rPr lang="en-US" sz="1200" b="0" i="0" spc="0" baseline="0" dirty="0" err="1">
                <a:latin typeface="ABBvoice-Regular"/>
              </a:rPr>
              <a:t>Transparen</a:t>
            </a:r>
            <a:r>
              <a:rPr lang="hr-HR" sz="1200" dirty="0">
                <a:latin typeface="ABBvoice-Regular"/>
              </a:rPr>
              <a:t>t</a:t>
            </a:r>
            <a:r>
              <a:rPr lang="hr-HR" sz="1200" b="0" i="0" spc="0" baseline="0" dirty="0">
                <a:latin typeface="ABBvoice-Regular"/>
              </a:rPr>
              <a:t>nost</a:t>
            </a:r>
            <a:r>
              <a:rPr lang="en-US" sz="1200" b="0" i="0" spc="0" baseline="0" dirty="0">
                <a:latin typeface="ABBvoice-Regular"/>
              </a:rPr>
              <a:t>: </a:t>
            </a:r>
          </a:p>
          <a:p>
            <a:pPr marL="0" algn="ctr">
              <a:lnSpc>
                <a:spcPts val="1439"/>
              </a:lnSpc>
            </a:pPr>
            <a:r>
              <a:rPr lang="hr-HR" sz="1200" b="0" i="0" spc="0" baseline="0" dirty="0">
                <a:latin typeface="ABBvoice-Regular"/>
              </a:rPr>
              <a:t>nadzirati</a:t>
            </a:r>
            <a:r>
              <a:rPr lang="en-US" sz="1200" b="0" i="0" spc="0" baseline="0" dirty="0">
                <a:latin typeface="ABBvoice-Regular"/>
              </a:rPr>
              <a:t>, </a:t>
            </a:r>
            <a:endParaRPr lang="hr-HR" sz="1200" b="0" i="0" spc="0" baseline="0" dirty="0">
              <a:latin typeface="ABBvoice-Regular"/>
            </a:endParaRPr>
          </a:p>
          <a:p>
            <a:pPr marL="0" algn="ctr">
              <a:lnSpc>
                <a:spcPts val="1439"/>
              </a:lnSpc>
            </a:pPr>
            <a:r>
              <a:rPr lang="hr-HR" sz="1200" b="0" i="0" spc="0" baseline="0" dirty="0">
                <a:latin typeface="ABBvoice-Regular"/>
              </a:rPr>
              <a:t>kontrolirati</a:t>
            </a:r>
            <a:r>
              <a:rPr lang="en-US" sz="1200" b="0" i="0" spc="0" baseline="0" dirty="0">
                <a:latin typeface="ABBvoice-Regular"/>
              </a:rPr>
              <a:t>, </a:t>
            </a:r>
            <a:endParaRPr lang="hr-HR" sz="1200" b="0" i="0" spc="0" baseline="0" dirty="0">
              <a:latin typeface="ABBvoice-Regular"/>
            </a:endParaRPr>
          </a:p>
          <a:p>
            <a:pPr marL="0" algn="ctr">
              <a:lnSpc>
                <a:spcPts val="1439"/>
              </a:lnSpc>
            </a:pPr>
            <a:r>
              <a:rPr lang="hr-HR" sz="1200" b="0" i="0" spc="0" baseline="0" dirty="0">
                <a:latin typeface="ABBvoice-Regular"/>
              </a:rPr>
              <a:t>upravljati</a:t>
            </a:r>
            <a:endParaRPr lang="en-US" sz="1200" b="0" i="0" spc="0" baseline="0" dirty="0">
              <a:latin typeface="ABBvoice-Regular"/>
            </a:endParaRPr>
          </a:p>
        </p:txBody>
      </p:sp>
      <p:sp>
        <p:nvSpPr>
          <p:cNvPr id="64" name="Rectangle 178"/>
          <p:cNvSpPr/>
          <p:nvPr/>
        </p:nvSpPr>
        <p:spPr>
          <a:xfrm>
            <a:off x="6090285" y="3448709"/>
            <a:ext cx="827150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hr-HR" sz="1403" b="1" i="0" spc="0" baseline="0" dirty="0">
                <a:latin typeface="ABBvoice-Bold"/>
              </a:rPr>
              <a:t>Znati više</a:t>
            </a:r>
            <a:endParaRPr lang="en-US" sz="1403" b="1" i="0" spc="0" baseline="0" dirty="0">
              <a:latin typeface="ABBvoice-Bold"/>
            </a:endParaRPr>
          </a:p>
        </p:txBody>
      </p:sp>
      <p:sp>
        <p:nvSpPr>
          <p:cNvPr id="65" name="Rectangle 179"/>
          <p:cNvSpPr/>
          <p:nvPr/>
        </p:nvSpPr>
        <p:spPr>
          <a:xfrm>
            <a:off x="6126697" y="3691530"/>
            <a:ext cx="774891" cy="7284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hr-HR" sz="1200" b="0" i="0" spc="0" baseline="0" dirty="0">
                <a:latin typeface="ABBvoice-Regular"/>
              </a:rPr>
              <a:t>Vidljivost</a:t>
            </a:r>
            <a:r>
              <a:rPr lang="en-US" sz="1200" b="0" i="0" spc="0" baseline="0" dirty="0">
                <a:latin typeface="ABBvoice-Regular"/>
              </a:rPr>
              <a:t>: </a:t>
            </a:r>
            <a:endParaRPr lang="hr-HR" sz="1200" b="0" i="0" spc="0" baseline="0" dirty="0">
              <a:latin typeface="ABBvoice-Regular"/>
            </a:endParaRPr>
          </a:p>
          <a:p>
            <a:pPr marL="0" algn="ctr"/>
            <a:r>
              <a:rPr lang="hr-HR" sz="1200" b="0" i="0" spc="0" baseline="0" dirty="0">
                <a:latin typeface="ABBvoice-Regular"/>
              </a:rPr>
              <a:t>procijeniti</a:t>
            </a:r>
            <a:r>
              <a:rPr lang="en-US" sz="1200" b="0" i="0" spc="0" baseline="0" dirty="0">
                <a:latin typeface="ABBvoice-Regular"/>
              </a:rPr>
              <a:t>, </a:t>
            </a:r>
          </a:p>
          <a:p>
            <a:pPr marL="16764" algn="ctr">
              <a:lnSpc>
                <a:spcPts val="1439"/>
              </a:lnSpc>
            </a:pPr>
            <a:r>
              <a:rPr lang="hr-HR" sz="1200" dirty="0">
                <a:latin typeface="ABBvoice-Regular"/>
              </a:rPr>
              <a:t>obavijestiti</a:t>
            </a:r>
            <a:r>
              <a:rPr lang="en-US" sz="1200" b="0" i="0" spc="0" baseline="0" dirty="0">
                <a:latin typeface="ABBvoice-Regular"/>
              </a:rPr>
              <a:t>,</a:t>
            </a:r>
            <a:endParaRPr lang="hr-HR" sz="1200" b="0" i="0" spc="0" baseline="0" dirty="0">
              <a:latin typeface="ABBvoice-Regular"/>
            </a:endParaRPr>
          </a:p>
          <a:p>
            <a:pPr marL="16764" algn="ctr">
              <a:lnSpc>
                <a:spcPts val="1439"/>
              </a:lnSpc>
            </a:pPr>
            <a:r>
              <a:rPr lang="hr-HR" sz="1200" b="0" i="0" spc="0" baseline="0" dirty="0">
                <a:latin typeface="ABBvoice-Regular"/>
              </a:rPr>
              <a:t>mjeriti</a:t>
            </a:r>
            <a:endParaRPr lang="en-US" sz="1200" b="0" i="0" spc="0" baseline="0" dirty="0">
              <a:latin typeface="ABBvoice-Regular"/>
            </a:endParaRPr>
          </a:p>
        </p:txBody>
      </p:sp>
      <p:sp>
        <p:nvSpPr>
          <p:cNvPr id="66" name="Rectangle 180"/>
          <p:cNvSpPr/>
          <p:nvPr/>
        </p:nvSpPr>
        <p:spPr>
          <a:xfrm>
            <a:off x="10710926" y="1989846"/>
            <a:ext cx="690895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hr-HR" sz="1403" b="1" i="0" spc="0" baseline="0" dirty="0">
                <a:latin typeface="ABBvoice-Bold"/>
              </a:rPr>
              <a:t>Zajedno</a:t>
            </a:r>
            <a:endParaRPr lang="en-US" sz="1403" b="1" i="0" spc="0" baseline="0" dirty="0">
              <a:latin typeface="ABBvoice-Bold"/>
            </a:endParaRPr>
          </a:p>
        </p:txBody>
      </p:sp>
      <p:sp>
        <p:nvSpPr>
          <p:cNvPr id="67" name="Rectangle 181"/>
          <p:cNvSpPr/>
          <p:nvPr/>
        </p:nvSpPr>
        <p:spPr>
          <a:xfrm>
            <a:off x="10485748" y="2256008"/>
            <a:ext cx="1242328" cy="7287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1440" algn="ctr"/>
            <a:r>
              <a:rPr lang="hr-HR" sz="1200" b="0" i="0" spc="0" baseline="0" dirty="0">
                <a:latin typeface="ABBvoice-Regular"/>
              </a:rPr>
              <a:t>Prilagodljivost</a:t>
            </a:r>
            <a:r>
              <a:rPr lang="en-US" sz="1200" b="0" i="0" spc="0" baseline="0" dirty="0">
                <a:latin typeface="ABBvoice-Regular"/>
              </a:rPr>
              <a:t>:</a:t>
            </a:r>
            <a:endParaRPr lang="hr-HR" sz="1200" b="0" i="0" spc="0" baseline="0" dirty="0">
              <a:latin typeface="ABBvoice-Regular"/>
            </a:endParaRPr>
          </a:p>
          <a:p>
            <a:pPr marL="91440" algn="ctr"/>
            <a:r>
              <a:rPr lang="hr-HR" sz="1202" b="0" i="0" spc="0" baseline="0" dirty="0">
                <a:latin typeface="ABBvoice-Regular"/>
              </a:rPr>
              <a:t>surađivati</a:t>
            </a:r>
            <a:r>
              <a:rPr lang="en-US" sz="1202" b="0" i="0" spc="0" baseline="0" dirty="0">
                <a:latin typeface="ABBvoice-Regular"/>
              </a:rPr>
              <a:t>, </a:t>
            </a:r>
          </a:p>
          <a:p>
            <a:pPr marL="0" algn="ctr">
              <a:lnSpc>
                <a:spcPts val="1441"/>
              </a:lnSpc>
            </a:pPr>
            <a:r>
              <a:rPr lang="hr-HR" sz="1200" b="0" i="0" spc="0" baseline="0" dirty="0">
                <a:latin typeface="ABBvoice-Regular"/>
              </a:rPr>
              <a:t>savjetovati</a:t>
            </a:r>
            <a:r>
              <a:rPr lang="en-US" sz="1200" b="0" i="0" spc="0" baseline="0" dirty="0">
                <a:latin typeface="ABBvoice-Regular"/>
              </a:rPr>
              <a:t>,</a:t>
            </a:r>
            <a:endParaRPr lang="hr-HR" sz="1200" b="0" i="0" spc="0" baseline="0" dirty="0">
              <a:latin typeface="ABBvoice-Regular"/>
            </a:endParaRPr>
          </a:p>
          <a:p>
            <a:pPr marL="0" algn="ctr">
              <a:lnSpc>
                <a:spcPts val="1441"/>
              </a:lnSpc>
            </a:pPr>
            <a:r>
              <a:rPr lang="hr-HR" sz="1200" b="0" i="0" spc="0" baseline="0" dirty="0">
                <a:latin typeface="ABBvoice-Regular"/>
              </a:rPr>
              <a:t>ponovno evaluirati</a:t>
            </a:r>
            <a:endParaRPr lang="en-US" sz="1200" b="0" i="0" spc="0" baseline="0" dirty="0">
              <a:latin typeface="ABBvoice-Regular"/>
            </a:endParaRPr>
          </a:p>
        </p:txBody>
      </p:sp>
      <p:sp>
        <p:nvSpPr>
          <p:cNvPr id="68" name="Rectangle 182"/>
          <p:cNvSpPr/>
          <p:nvPr/>
        </p:nvSpPr>
        <p:spPr>
          <a:xfrm>
            <a:off x="9108766" y="2482715"/>
            <a:ext cx="918521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hr-HR" sz="1403" b="1" i="0" spc="0" baseline="0" dirty="0">
                <a:latin typeface="ABBvoice-Bold"/>
              </a:rPr>
              <a:t>Činiti bolje</a:t>
            </a:r>
            <a:endParaRPr lang="en-US" sz="1403" b="1" i="0" spc="0" baseline="0" dirty="0">
              <a:latin typeface="ABBvoice-Bold"/>
            </a:endParaRPr>
          </a:p>
        </p:txBody>
      </p:sp>
      <p:sp>
        <p:nvSpPr>
          <p:cNvPr id="69" name="Rectangle 183"/>
          <p:cNvSpPr/>
          <p:nvPr/>
        </p:nvSpPr>
        <p:spPr>
          <a:xfrm>
            <a:off x="8988059" y="2795114"/>
            <a:ext cx="1159933" cy="723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5635" algn="ctr"/>
            <a:r>
              <a:rPr lang="en-US" sz="1200" b="0" i="0" spc="0" baseline="0" dirty="0" err="1">
                <a:latin typeface="ABBvoice-Regular"/>
              </a:rPr>
              <a:t>Pred</a:t>
            </a:r>
            <a:r>
              <a:rPr lang="hr-HR" sz="1200" b="0" i="0" spc="0" baseline="0" dirty="0">
                <a:latin typeface="ABBvoice-Regular"/>
              </a:rPr>
              <a:t>vidiljivost</a:t>
            </a:r>
            <a:r>
              <a:rPr lang="en-US" sz="1200" b="0" i="0" spc="0" baseline="0" dirty="0">
                <a:latin typeface="ABBvoice-Regular"/>
              </a:rPr>
              <a:t>: </a:t>
            </a:r>
          </a:p>
          <a:p>
            <a:pPr marL="0" algn="ctr">
              <a:lnSpc>
                <a:spcPts val="1440"/>
              </a:lnSpc>
            </a:pPr>
            <a:r>
              <a:rPr lang="hr-HR" sz="1200" b="0" i="0" spc="0" baseline="0" dirty="0">
                <a:latin typeface="ABBvoice-Regular"/>
              </a:rPr>
              <a:t>optimizirati</a:t>
            </a:r>
            <a:r>
              <a:rPr lang="en-US" sz="1200" b="0" i="0" spc="0" baseline="0" dirty="0">
                <a:latin typeface="ABBvoice-Regular"/>
              </a:rPr>
              <a:t>,</a:t>
            </a:r>
            <a:endParaRPr lang="hr-HR" sz="1200" spc="-11" dirty="0">
              <a:latin typeface="ABBvoice-Regular"/>
            </a:endParaRPr>
          </a:p>
          <a:p>
            <a:pPr marL="0" algn="ctr">
              <a:lnSpc>
                <a:spcPts val="1440"/>
              </a:lnSpc>
            </a:pPr>
            <a:r>
              <a:rPr lang="hr-HR" sz="1200" b="0" i="0" spc="0" baseline="0" dirty="0">
                <a:latin typeface="ABBvoice-Regular"/>
              </a:rPr>
              <a:t>predvidjeti</a:t>
            </a:r>
            <a:r>
              <a:rPr lang="en-US" sz="1200" b="0" i="0" spc="0" baseline="0" dirty="0">
                <a:latin typeface="ABBvoice-Regular"/>
              </a:rPr>
              <a:t>,</a:t>
            </a:r>
            <a:endParaRPr lang="hr-HR" sz="1200" b="0" i="0" spc="0" baseline="0" dirty="0">
              <a:latin typeface="ABBvoice-Regular"/>
            </a:endParaRPr>
          </a:p>
          <a:p>
            <a:pPr marL="0" algn="ctr">
              <a:lnSpc>
                <a:spcPts val="1440"/>
              </a:lnSpc>
            </a:pPr>
            <a:r>
              <a:rPr lang="en-US" sz="1200" b="0" i="0" spc="0" baseline="0" dirty="0" err="1">
                <a:latin typeface="ABBvoice-Regular"/>
              </a:rPr>
              <a:t>simul</a:t>
            </a:r>
            <a:r>
              <a:rPr lang="hr-HR" sz="1200" b="0" i="0" spc="0" baseline="0" dirty="0">
                <a:latin typeface="ABBvoice-Regular"/>
              </a:rPr>
              <a:t>irati</a:t>
            </a:r>
            <a:endParaRPr lang="en-US" sz="1200" b="0" i="0" spc="0" baseline="0" dirty="0">
              <a:latin typeface="ABBvoice-Regular"/>
            </a:endParaRPr>
          </a:p>
        </p:txBody>
      </p:sp>
      <p:sp>
        <p:nvSpPr>
          <p:cNvPr id="70" name="Rectangle 184"/>
          <p:cNvSpPr/>
          <p:nvPr/>
        </p:nvSpPr>
        <p:spPr>
          <a:xfrm>
            <a:off x="8193278" y="4578345"/>
            <a:ext cx="1265811" cy="3140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1" i="0" spc="0" baseline="0" dirty="0">
                <a:solidFill>
                  <a:srgbClr val="FFFFFF"/>
                </a:solidFill>
                <a:latin typeface="ABBvoice-Bold"/>
              </a:rPr>
              <a:t>ABB Ability™</a:t>
            </a:r>
          </a:p>
        </p:txBody>
      </p:sp>
      <p:sp>
        <p:nvSpPr>
          <p:cNvPr id="71" name="Rectangle 185"/>
          <p:cNvSpPr/>
          <p:nvPr/>
        </p:nvSpPr>
        <p:spPr>
          <a:xfrm>
            <a:off x="1847976" y="2980965"/>
            <a:ext cx="42639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solidFill>
                  <a:srgbClr val="A9A9A9"/>
                </a:solidFill>
                <a:latin typeface="ABBvoice-Regular"/>
              </a:rPr>
              <a:t>158 </a:t>
            </a:r>
            <a:r>
              <a:rPr lang="hr-HR" sz="1200" b="0" i="0" spc="0" baseline="0" dirty="0">
                <a:solidFill>
                  <a:srgbClr val="A9A9A9"/>
                </a:solidFill>
                <a:latin typeface="ABBvoice-Regular"/>
              </a:rPr>
              <a:t>g</a:t>
            </a:r>
            <a:r>
              <a:rPr lang="en-US" sz="1200" b="0" i="0" spc="0" baseline="0" dirty="0">
                <a:solidFill>
                  <a:srgbClr val="A9A9A9"/>
                </a:solidFill>
                <a:latin typeface="ABBvoice-Regular"/>
              </a:rPr>
              <a:t>.</a:t>
            </a:r>
          </a:p>
        </p:txBody>
      </p:sp>
      <p:sp>
        <p:nvSpPr>
          <p:cNvPr id="72" name="Rectangle 186"/>
          <p:cNvSpPr/>
          <p:nvPr/>
        </p:nvSpPr>
        <p:spPr>
          <a:xfrm>
            <a:off x="1880871" y="5152030"/>
            <a:ext cx="776626" cy="186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4416297" algn="l"/>
              </a:tabLst>
            </a:pPr>
            <a:r>
              <a:rPr lang="en-US" sz="1200" b="0" i="0" spc="0" baseline="0" dirty="0">
                <a:solidFill>
                  <a:srgbClr val="A9A9A9"/>
                </a:solidFill>
                <a:latin typeface="ABBvoice-Regular"/>
              </a:rPr>
              <a:t>99</a:t>
            </a:r>
            <a:r>
              <a:rPr lang="hr-HR" sz="1200" b="0" i="0" spc="0" baseline="0" dirty="0">
                <a:solidFill>
                  <a:srgbClr val="A9A9A9"/>
                </a:solidFill>
                <a:latin typeface="ABBvoice-Regular"/>
              </a:rPr>
              <a:t> g.</a:t>
            </a:r>
            <a:endParaRPr lang="en-US" sz="1818" b="0" i="0" spc="0" baseline="-49166" dirty="0">
              <a:solidFill>
                <a:srgbClr val="A9A9A9"/>
              </a:solidFill>
              <a:latin typeface="ABBvoice-Regular"/>
            </a:endParaRPr>
          </a:p>
        </p:txBody>
      </p:sp>
      <p:sp>
        <p:nvSpPr>
          <p:cNvPr id="73" name="Rectangle 186"/>
          <p:cNvSpPr/>
          <p:nvPr/>
        </p:nvSpPr>
        <p:spPr>
          <a:xfrm>
            <a:off x="6075197" y="5152030"/>
            <a:ext cx="776626" cy="186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4416297" algn="l"/>
              </a:tabLst>
            </a:pPr>
            <a:r>
              <a:rPr lang="hr-HR" sz="1200" dirty="0">
                <a:solidFill>
                  <a:srgbClr val="A9A9A9"/>
                </a:solidFill>
                <a:latin typeface="ABBvoice-Regular"/>
              </a:rPr>
              <a:t>50</a:t>
            </a:r>
            <a:r>
              <a:rPr lang="hr-HR" sz="1200" b="0" i="0" spc="0" baseline="0" dirty="0">
                <a:solidFill>
                  <a:srgbClr val="A9A9A9"/>
                </a:solidFill>
                <a:latin typeface="ABBvoice-Regular"/>
              </a:rPr>
              <a:t> g.</a:t>
            </a:r>
            <a:endParaRPr lang="en-US" sz="1818" b="0" i="0" spc="0" baseline="-49166" dirty="0">
              <a:solidFill>
                <a:srgbClr val="A9A9A9"/>
              </a:solidFill>
              <a:latin typeface="ABBvoice-Regular"/>
            </a:endParaRPr>
          </a:p>
        </p:txBody>
      </p:sp>
      <p:sp>
        <p:nvSpPr>
          <p:cNvPr id="2" name="TextBox 1"/>
          <p:cNvSpPr txBox="1"/>
          <p:nvPr/>
        </p:nvSpPr>
        <p:spPr bwMode="gray">
          <a:xfrm>
            <a:off x="3207071" y="4441549"/>
            <a:ext cx="1056189" cy="461009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hr-HR" sz="1300" dirty="0">
                <a:latin typeface="ABBvoice-Regular" panose="020B0604020202020204" charset="0"/>
                <a:ea typeface="ABBvoice-Regular" panose="020B0604020202020204" charset="0"/>
                <a:cs typeface="ABBvoice-Regular" panose="020B0604020202020204" charset="0"/>
              </a:rPr>
              <a:t>Prikupljanje podataka</a:t>
            </a:r>
          </a:p>
        </p:txBody>
      </p:sp>
      <p:sp>
        <p:nvSpPr>
          <p:cNvPr id="74" name="TextBox 73"/>
          <p:cNvSpPr txBox="1"/>
          <p:nvPr/>
        </p:nvSpPr>
        <p:spPr bwMode="gray">
          <a:xfrm>
            <a:off x="4550886" y="3994049"/>
            <a:ext cx="1056189" cy="908509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hr-HR" sz="1300" dirty="0">
                <a:latin typeface="ABBvoice-Regular" panose="020B0604020202020204" charset="0"/>
                <a:ea typeface="ABBvoice-Regular" panose="020B0604020202020204" charset="0"/>
                <a:cs typeface="ABBvoice-Regular" panose="020B0604020202020204" charset="0"/>
              </a:rPr>
              <a:t>Povezivanje</a:t>
            </a:r>
          </a:p>
        </p:txBody>
      </p:sp>
    </p:spTree>
    <p:extLst>
      <p:ext uri="{BB962C8B-B14F-4D97-AF65-F5344CB8AC3E}">
        <p14:creationId xmlns:p14="http://schemas.microsoft.com/office/powerpoint/2010/main" val="28423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Nadzor procesa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Extended trends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Spremljeni i aktualni podaci se mogu </a:t>
            </a:r>
          </a:p>
          <a:p>
            <a:pPr lvl="1"/>
            <a:r>
              <a:rPr lang="hr-HR" sz="1400" dirty="0"/>
              <a:t>      uspoređivati i analizirati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Različite mogućnosti za prikaz podataka </a:t>
            </a:r>
          </a:p>
          <a:p>
            <a:pPr lvl="1"/>
            <a:r>
              <a:rPr lang="hr-HR" sz="1400" dirty="0"/>
              <a:t>      (konfiguriranje osi, povećavanje i smanjivanje</a:t>
            </a:r>
          </a:p>
          <a:p>
            <a:pPr lvl="1"/>
            <a:r>
              <a:rPr lang="hr-HR" sz="1400" dirty="0"/>
              <a:t>      prikaza, linearni ili logaritamski prikazi itd.)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090" y="1952134"/>
            <a:ext cx="673417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Nadzor procesa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Reports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Grafičko izvještavanje bez potrebe za</a:t>
            </a:r>
          </a:p>
          <a:p>
            <a:pPr lvl="1"/>
            <a:r>
              <a:rPr lang="hr-HR" sz="1400" dirty="0"/>
              <a:t>      dodatnim alatima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Generiranje izvještaja baziranih na povijesnim </a:t>
            </a:r>
          </a:p>
          <a:p>
            <a:pPr lvl="1"/>
            <a:r>
              <a:rPr lang="hr-HR" sz="1400" dirty="0"/>
              <a:t>      podacima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Jednostavna analiza KPI procesa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013" y="1673225"/>
            <a:ext cx="67246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Nadzor procesa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Process recorder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Kontinuirana pohrana procesnih podataka u</a:t>
            </a:r>
          </a:p>
          <a:p>
            <a:pPr lvl="1"/>
            <a:r>
              <a:rPr lang="hr-HR" sz="1400" dirty="0"/>
              <a:t>      svrhu kasnije evaluacije mogućih grešaka</a:t>
            </a:r>
          </a:p>
          <a:p>
            <a:pPr lvl="1"/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Za obuku i simulaciju procesa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215" y="1598612"/>
            <a:ext cx="6496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Nadzor procesa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Simulation mode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Simuliranje bez ugroze stvarnog procesa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41490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Siguran pristup i rad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685097"/>
            <a:ext cx="54864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Siguran pristup i rad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User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Do 128 razine pristupa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Bez ograničenja na broj korisnika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586" y="3608812"/>
            <a:ext cx="9035173" cy="19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Siguran pristup i rad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Built-in security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Razvijen u skladu sa </a:t>
            </a:r>
            <a:r>
              <a:rPr lang="en-US" sz="1400" dirty="0"/>
              <a:t>IEC 62443</a:t>
            </a:r>
            <a:r>
              <a:rPr lang="hr-HR" sz="1400" dirty="0"/>
              <a:t> </a:t>
            </a:r>
            <a:r>
              <a:rPr lang="en-US" sz="1400" dirty="0"/>
              <a:t>standard</a:t>
            </a:r>
            <a:r>
              <a:rPr lang="hr-HR" sz="1400" dirty="0"/>
              <a:t>om</a:t>
            </a:r>
            <a:r>
              <a:rPr lang="en-US" sz="1400" dirty="0"/>
              <a:t> </a:t>
            </a:r>
            <a:r>
              <a:rPr lang="hr-HR" sz="1400" dirty="0"/>
              <a:t>za i</a:t>
            </a:r>
            <a:r>
              <a:rPr lang="en-US" sz="1400" dirty="0" err="1"/>
              <a:t>ndustri</a:t>
            </a:r>
            <a:r>
              <a:rPr lang="hr-HR" sz="1400" dirty="0"/>
              <a:t>jske</a:t>
            </a:r>
            <a:r>
              <a:rPr lang="en-US" sz="1400" dirty="0"/>
              <a:t> </a:t>
            </a:r>
            <a:r>
              <a:rPr lang="hr-HR" sz="1400" dirty="0"/>
              <a:t>mreže i </a:t>
            </a:r>
            <a:r>
              <a:rPr lang="hr-HR" sz="1400"/>
              <a:t>sigurnost sustava</a:t>
            </a: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Zaštita od gubitka podataka i neovlaštenog pristupa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128-bitna enkripcija za mrežnu komunikaciju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Sve promjene na sustavu se mogu spremati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Patch management (nadogradnje se mogu raditi bez gašenja servera)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5722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ABB elektrifikacijske bilblioteke</a:t>
            </a:r>
          </a:p>
          <a:p>
            <a:endParaRPr lang="hr-HR" sz="1400" dirty="0"/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671" y="2857008"/>
            <a:ext cx="6846450" cy="241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ABB elektrifikacijske bilblioteke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Template Wizard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Sve postavke se primjenjuju na prazni projekt (jezik, broj SLD-ova, dijagnostika sustava,...)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265113" lvl="1" indent="-265113">
              <a:buFont typeface="Arial" panose="020B0604020202020204" pitchFamily="34" charset="0"/>
              <a:buChar char="•"/>
            </a:pPr>
            <a:r>
              <a:rPr lang="hr-HR" sz="1400" dirty="0"/>
              <a:t>Object Import Wizard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hr-HR" sz="1400" dirty="0"/>
              <a:t>Za uvoz uređaja koji su podržani od strane ZEE600 biblioteka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hr-HR" sz="1400" dirty="0"/>
              <a:t>Služi za efikasniji inženjering prilikom konfiguracije IEC 61850 uređaja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en-US" sz="1400" dirty="0"/>
              <a:t>Historian Energy Consumption Configurator Wizard</a:t>
            </a:r>
            <a:endParaRPr lang="hr-HR" sz="1400" dirty="0"/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hr-HR" sz="1400" dirty="0"/>
              <a:t>Za spremanje podataka o potrošnji energije (do 100 uređaja)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265113" lvl="3" indent="-265113">
              <a:buFont typeface="Arial" panose="020B0604020202020204" pitchFamily="34" charset="0"/>
              <a:buChar char="•"/>
            </a:pPr>
            <a:r>
              <a:rPr lang="hr-HR" sz="1400" dirty="0"/>
              <a:t>Disturbance record wizard</a:t>
            </a:r>
          </a:p>
          <a:p>
            <a:pPr marL="742950" lvl="4" indent="-285750">
              <a:buFont typeface="Wingdings" panose="05000000000000000000" pitchFamily="2" charset="2"/>
              <a:buChar char="§"/>
            </a:pPr>
            <a:r>
              <a:rPr lang="hr-HR" sz="1400" dirty="0"/>
              <a:t>Automatski se spremaju ako je tako definirano u postavkama projekta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1378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ABB ZEE600</a:t>
            </a:r>
            <a:r>
              <a:rPr lang="hr-HR" sz="1400" dirty="0"/>
              <a:t> – ABB elektrifikacijske bilblioteke</a:t>
            </a:r>
          </a:p>
          <a:p>
            <a:endParaRPr lang="hr-H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14" y="2313794"/>
            <a:ext cx="5217922" cy="3105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268" y="4190707"/>
            <a:ext cx="5859389" cy="1880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781" y="1380196"/>
            <a:ext cx="4786056" cy="27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73092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82496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Digitalna transformacija (DX)</a:t>
            </a:r>
          </a:p>
          <a:p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Proces digitalnog širenja i evolucije poslovanja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Spajanje tehnologija sa proizvodima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Prikupljanje i analiza podataka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hr-H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sz="1400" dirty="0"/>
              <a:t>Potencijal za povećanje sigurnosti, efikasnosti, uštede...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350" y="4037686"/>
            <a:ext cx="7174680" cy="16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4AAD2-0FA1-40C3-BDB9-1741228A7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C3271-A931-471E-A9DC-A2357A91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3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973092"/>
            <a:ext cx="1971675" cy="279441"/>
          </a:xfrm>
          <a:prstGeom prst="rect">
            <a:avLst/>
          </a:prstGeom>
          <a:noFill/>
        </p:spPr>
      </p:pic>
      <p:pic>
        <p:nvPicPr>
          <p:cNvPr id="1026" name="Picture 2" descr="https://ability-backend-staging.campcreative.net/wp-content/uploads/2019/06/Energy_Fu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2454" r="2423" b="3170"/>
          <a:stretch/>
        </p:blipFill>
        <p:spPr bwMode="auto">
          <a:xfrm>
            <a:off x="1844772" y="444985"/>
            <a:ext cx="8339769" cy="52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8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73092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82496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hr-HR" sz="1400" dirty="0"/>
              <a:t>Digitalna transformacija u Energetici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Promjene u energetskom ekosustavu potiču digitalnu transformaciju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Pametni HW &amp; SW za energetski ekosustav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846" y="4133714"/>
            <a:ext cx="895350" cy="742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296" y="4095615"/>
            <a:ext cx="885825" cy="819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221" y="4009889"/>
            <a:ext cx="942975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158" y="4002988"/>
            <a:ext cx="1381125" cy="1143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gray">
          <a:xfrm>
            <a:off x="1840991" y="3543855"/>
            <a:ext cx="1399060" cy="48966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hr-HR" sz="1400" dirty="0"/>
              <a:t>Centralizirano upravljanje</a:t>
            </a:r>
          </a:p>
        </p:txBody>
      </p:sp>
      <p:sp>
        <p:nvSpPr>
          <p:cNvPr id="16" name="TextBox 15"/>
          <p:cNvSpPr txBox="1"/>
          <p:nvPr/>
        </p:nvSpPr>
        <p:spPr bwMode="gray">
          <a:xfrm>
            <a:off x="3760678" y="3546767"/>
            <a:ext cx="1399060" cy="48966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hr-HR" sz="1400" dirty="0"/>
              <a:t>Prediktivno održavanje</a:t>
            </a:r>
          </a:p>
        </p:txBody>
      </p:sp>
      <p:sp>
        <p:nvSpPr>
          <p:cNvPr id="17" name="TextBox 16"/>
          <p:cNvSpPr txBox="1"/>
          <p:nvPr/>
        </p:nvSpPr>
        <p:spPr bwMode="gray">
          <a:xfrm>
            <a:off x="5704178" y="3577440"/>
            <a:ext cx="1399060" cy="489667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hr-HR" sz="1400" dirty="0"/>
              <a:t>Maksimalna Sigurnost</a:t>
            </a:r>
          </a:p>
        </p:txBody>
      </p:sp>
      <p:sp>
        <p:nvSpPr>
          <p:cNvPr id="18" name="TextBox 17"/>
          <p:cNvSpPr txBox="1"/>
          <p:nvPr/>
        </p:nvSpPr>
        <p:spPr bwMode="gray">
          <a:xfrm>
            <a:off x="8168305" y="3405774"/>
            <a:ext cx="1399060" cy="604116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hr-HR" sz="1400" dirty="0"/>
              <a:t>Optimizirano korištenje energije</a:t>
            </a:r>
          </a:p>
        </p:txBody>
      </p:sp>
    </p:spTree>
    <p:extLst>
      <p:ext uri="{BB962C8B-B14F-4D97-AF65-F5344CB8AC3E}">
        <p14:creationId xmlns:p14="http://schemas.microsoft.com/office/powerpoint/2010/main" val="19929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hr-HR" sz="1400" dirty="0"/>
              <a:t>Što je ABB Ability</a:t>
            </a:r>
            <a:r>
              <a:rPr lang="hr-HR" sz="1400" baseline="30000" dirty="0"/>
              <a:t>TM</a:t>
            </a: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Platforma sa razvoj digitalnih rješenja sa već preko 200 implementiranih </a:t>
            </a:r>
          </a:p>
          <a:p>
            <a:r>
              <a:rPr lang="hr-HR" sz="1400" dirty="0"/>
              <a:t>      rješenja u energetici i industriji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Cilj platforme je omogućavanje klijentima povećanje produktivnosti, pouzdanosti </a:t>
            </a:r>
          </a:p>
          <a:p>
            <a:r>
              <a:rPr lang="hr-HR" sz="1400" dirty="0"/>
              <a:t>      i sigurnosti sa smanjenim troškovima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Pristup „From field to Cloud”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95572A9-947E-EB40-B3BA-0383E442107D}"/>
              </a:ext>
            </a:extLst>
          </p:cNvPr>
          <p:cNvGrpSpPr/>
          <p:nvPr/>
        </p:nvGrpSpPr>
        <p:grpSpPr>
          <a:xfrm>
            <a:off x="8611627" y="3708113"/>
            <a:ext cx="1105587" cy="768687"/>
            <a:chOff x="347528" y="2687031"/>
            <a:chExt cx="1105731" cy="768788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7AFE7CF-DF18-CA49-A5B6-F6EAE02925D7}"/>
                </a:ext>
              </a:extLst>
            </p:cNvPr>
            <p:cNvSpPr txBox="1"/>
            <p:nvPr/>
          </p:nvSpPr>
          <p:spPr bwMode="gray">
            <a:xfrm>
              <a:off x="347528" y="2941032"/>
              <a:ext cx="1105731" cy="514787"/>
            </a:xfrm>
            <a:prstGeom prst="rect">
              <a:avLst/>
            </a:prstGeom>
            <a:noFill/>
          </p:spPr>
          <p:txBody>
            <a:bodyPr wrap="none" lIns="71991" tIns="71991" rIns="71991" bIns="71991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ABB Ability™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Edge</a:t>
              </a: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B0C1CB2F-98AE-CD46-BE00-BAFC85762FDB}"/>
                </a:ext>
              </a:extLst>
            </p:cNvPr>
            <p:cNvGrpSpPr/>
            <p:nvPr/>
          </p:nvGrpSpPr>
          <p:grpSpPr>
            <a:xfrm>
              <a:off x="623190" y="2687031"/>
              <a:ext cx="558800" cy="215900"/>
              <a:chOff x="400050" y="4319588"/>
              <a:chExt cx="558800" cy="215900"/>
            </a:xfrm>
          </p:grpSpPr>
          <p:sp>
            <p:nvSpPr>
              <p:cNvPr id="148" name="AutoShape 99">
                <a:extLst>
                  <a:ext uri="{FF2B5EF4-FFF2-40B4-BE49-F238E27FC236}">
                    <a16:creationId xmlns:a16="http://schemas.microsoft.com/office/drawing/2014/main" id="{3F4C238B-C74B-0A4A-8CB8-70D68A30172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00050" y="4319588"/>
                <a:ext cx="558800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101">
                <a:extLst>
                  <a:ext uri="{FF2B5EF4-FFF2-40B4-BE49-F238E27FC236}">
                    <a16:creationId xmlns:a16="http://schemas.microsoft.com/office/drawing/2014/main" id="{2267241A-C545-DE45-B0F8-2BF6AD4DB3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750" y="4325938"/>
                <a:ext cx="544513" cy="204788"/>
              </a:xfrm>
              <a:custGeom>
                <a:avLst/>
                <a:gdLst>
                  <a:gd name="T0" fmla="*/ 0 w 560"/>
                  <a:gd name="T1" fmla="*/ 0 h 200"/>
                  <a:gd name="T2" fmla="*/ 0 w 560"/>
                  <a:gd name="T3" fmla="*/ 0 h 200"/>
                  <a:gd name="T4" fmla="*/ 560 w 560"/>
                  <a:gd name="T5" fmla="*/ 0 h 200"/>
                  <a:gd name="T6" fmla="*/ 560 w 560"/>
                  <a:gd name="T7" fmla="*/ 200 h 200"/>
                  <a:gd name="T8" fmla="*/ 0 w 560"/>
                  <a:gd name="T9" fmla="*/ 200 h 200"/>
                  <a:gd name="T10" fmla="*/ 0 w 560"/>
                  <a:gd name="T11" fmla="*/ 0 h 200"/>
                  <a:gd name="T12" fmla="*/ 0 w 560"/>
                  <a:gd name="T13" fmla="*/ 0 h 200"/>
                  <a:gd name="T14" fmla="*/ 0 w 560"/>
                  <a:gd name="T15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0" h="200">
                    <a:moveTo>
                      <a:pt x="0" y="0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200"/>
                    </a:lnTo>
                    <a:lnTo>
                      <a:pt x="0" y="2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102">
                <a:extLst>
                  <a:ext uri="{FF2B5EF4-FFF2-40B4-BE49-F238E27FC236}">
                    <a16:creationId xmlns:a16="http://schemas.microsoft.com/office/drawing/2014/main" id="{5B87A7BA-CEE7-C54F-BFF2-5E6D2100AA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688" y="4408488"/>
                <a:ext cx="103188" cy="80963"/>
              </a:xfrm>
              <a:custGeom>
                <a:avLst/>
                <a:gdLst>
                  <a:gd name="T0" fmla="*/ 26 w 106"/>
                  <a:gd name="T1" fmla="*/ 27 h 80"/>
                  <a:gd name="T2" fmla="*/ 26 w 106"/>
                  <a:gd name="T3" fmla="*/ 27 h 80"/>
                  <a:gd name="T4" fmla="*/ 26 w 106"/>
                  <a:gd name="T5" fmla="*/ 0 h 80"/>
                  <a:gd name="T6" fmla="*/ 80 w 106"/>
                  <a:gd name="T7" fmla="*/ 0 h 80"/>
                  <a:gd name="T8" fmla="*/ 80 w 106"/>
                  <a:gd name="T9" fmla="*/ 27 h 80"/>
                  <a:gd name="T10" fmla="*/ 106 w 106"/>
                  <a:gd name="T11" fmla="*/ 27 h 80"/>
                  <a:gd name="T12" fmla="*/ 106 w 106"/>
                  <a:gd name="T13" fmla="*/ 80 h 80"/>
                  <a:gd name="T14" fmla="*/ 0 w 106"/>
                  <a:gd name="T15" fmla="*/ 80 h 80"/>
                  <a:gd name="T16" fmla="*/ 0 w 106"/>
                  <a:gd name="T17" fmla="*/ 27 h 80"/>
                  <a:gd name="T18" fmla="*/ 26 w 106"/>
                  <a:gd name="T19" fmla="*/ 27 h 80"/>
                  <a:gd name="T20" fmla="*/ 26 w 106"/>
                  <a:gd name="T21" fmla="*/ 27 h 80"/>
                  <a:gd name="T22" fmla="*/ 26 w 106"/>
                  <a:gd name="T23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" h="80">
                    <a:moveTo>
                      <a:pt x="26" y="27"/>
                    </a:moveTo>
                    <a:lnTo>
                      <a:pt x="26" y="27"/>
                    </a:lnTo>
                    <a:lnTo>
                      <a:pt x="26" y="0"/>
                    </a:lnTo>
                    <a:lnTo>
                      <a:pt x="80" y="0"/>
                    </a:lnTo>
                    <a:lnTo>
                      <a:pt x="80" y="27"/>
                    </a:lnTo>
                    <a:lnTo>
                      <a:pt x="106" y="27"/>
                    </a:lnTo>
                    <a:lnTo>
                      <a:pt x="106" y="80"/>
                    </a:lnTo>
                    <a:lnTo>
                      <a:pt x="0" y="80"/>
                    </a:lnTo>
                    <a:lnTo>
                      <a:pt x="0" y="27"/>
                    </a:lnTo>
                    <a:lnTo>
                      <a:pt x="26" y="27"/>
                    </a:lnTo>
                    <a:close/>
                    <a:moveTo>
                      <a:pt x="26" y="27"/>
                    </a:moveTo>
                    <a:lnTo>
                      <a:pt x="26" y="27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103">
                <a:extLst>
                  <a:ext uri="{FF2B5EF4-FFF2-40B4-BE49-F238E27FC236}">
                    <a16:creationId xmlns:a16="http://schemas.microsoft.com/office/drawing/2014/main" id="{0131D7D2-8E0E-D248-8C2D-5B2EE13B1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" y="4394201"/>
                <a:ext cx="0" cy="28575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104">
                <a:extLst>
                  <a:ext uri="{FF2B5EF4-FFF2-40B4-BE49-F238E27FC236}">
                    <a16:creationId xmlns:a16="http://schemas.microsoft.com/office/drawing/2014/main" id="{8E4CB93E-742A-B347-BF9E-629F55422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38" y="4394201"/>
                <a:ext cx="0" cy="28575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Freeform 105">
                <a:extLst>
                  <a:ext uri="{FF2B5EF4-FFF2-40B4-BE49-F238E27FC236}">
                    <a16:creationId xmlns:a16="http://schemas.microsoft.com/office/drawing/2014/main" id="{ACCF767B-0853-0B44-B324-F21248923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" y="4352926"/>
                <a:ext cx="0" cy="28575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106">
                <a:extLst>
                  <a:ext uri="{FF2B5EF4-FFF2-40B4-BE49-F238E27FC236}">
                    <a16:creationId xmlns:a16="http://schemas.microsoft.com/office/drawing/2014/main" id="{2A5C20A2-B984-1E44-B1B8-E3B3B6982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38" y="4352926"/>
                <a:ext cx="0" cy="28575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107">
                <a:extLst>
                  <a:ext uri="{FF2B5EF4-FFF2-40B4-BE49-F238E27FC236}">
                    <a16:creationId xmlns:a16="http://schemas.microsoft.com/office/drawing/2014/main" id="{5FE2EC59-1EAB-6E4E-B50D-65D579FE1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" y="4435476"/>
                <a:ext cx="0" cy="28575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108">
                <a:extLst>
                  <a:ext uri="{FF2B5EF4-FFF2-40B4-BE49-F238E27FC236}">
                    <a16:creationId xmlns:a16="http://schemas.microsoft.com/office/drawing/2014/main" id="{F3D4EDB4-D1FF-D74C-A5AC-349C13030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38" y="4435476"/>
                <a:ext cx="0" cy="28575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109">
                <a:extLst>
                  <a:ext uri="{FF2B5EF4-FFF2-40B4-BE49-F238E27FC236}">
                    <a16:creationId xmlns:a16="http://schemas.microsoft.com/office/drawing/2014/main" id="{609BC115-4347-C44D-AFB8-57651E68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" y="4476751"/>
                <a:ext cx="0" cy="26988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110">
                <a:extLst>
                  <a:ext uri="{FF2B5EF4-FFF2-40B4-BE49-F238E27FC236}">
                    <a16:creationId xmlns:a16="http://schemas.microsoft.com/office/drawing/2014/main" id="{E7F19FFA-0718-4C49-A651-9055F944B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38" y="4476751"/>
                <a:ext cx="0" cy="26988"/>
              </a:xfrm>
              <a:custGeom>
                <a:avLst/>
                <a:gdLst>
                  <a:gd name="T0" fmla="*/ 0 h 27"/>
                  <a:gd name="T1" fmla="*/ 0 h 27"/>
                  <a:gd name="T2" fmla="*/ 27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">
                    <a:moveTo>
                      <a:pt x="0" y="0"/>
                    </a:moveTo>
                    <a:lnTo>
                      <a:pt x="0" y="0"/>
                    </a:lnTo>
                    <a:lnTo>
                      <a:pt x="0" y="2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111">
                <a:extLst>
                  <a:ext uri="{FF2B5EF4-FFF2-40B4-BE49-F238E27FC236}">
                    <a16:creationId xmlns:a16="http://schemas.microsoft.com/office/drawing/2014/main" id="{0B7A87BB-26B3-E14A-B27F-47D819569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038" y="4449763"/>
                <a:ext cx="155575" cy="0"/>
              </a:xfrm>
              <a:custGeom>
                <a:avLst/>
                <a:gdLst>
                  <a:gd name="T0" fmla="*/ 0 w 160"/>
                  <a:gd name="T1" fmla="*/ 0 w 160"/>
                  <a:gd name="T2" fmla="*/ 160 w 1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0">
                    <a:moveTo>
                      <a:pt x="0" y="0"/>
                    </a:moveTo>
                    <a:lnTo>
                      <a:pt x="0" y="0"/>
                    </a:lnTo>
                    <a:lnTo>
                      <a:pt x="16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112">
                <a:extLst>
                  <a:ext uri="{FF2B5EF4-FFF2-40B4-BE49-F238E27FC236}">
                    <a16:creationId xmlns:a16="http://schemas.microsoft.com/office/drawing/2014/main" id="{349843D8-9500-9C46-920E-8125AB8DF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038" y="4489451"/>
                <a:ext cx="155575" cy="0"/>
              </a:xfrm>
              <a:custGeom>
                <a:avLst/>
                <a:gdLst>
                  <a:gd name="T0" fmla="*/ 0 w 160"/>
                  <a:gd name="T1" fmla="*/ 0 w 160"/>
                  <a:gd name="T2" fmla="*/ 160 w 1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0">
                    <a:moveTo>
                      <a:pt x="0" y="0"/>
                    </a:moveTo>
                    <a:lnTo>
                      <a:pt x="0" y="0"/>
                    </a:lnTo>
                    <a:lnTo>
                      <a:pt x="16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DC7AF47-C61F-F041-89E5-6E30FB176B3D}"/>
              </a:ext>
            </a:extLst>
          </p:cNvPr>
          <p:cNvGrpSpPr/>
          <p:nvPr/>
        </p:nvGrpSpPr>
        <p:grpSpPr>
          <a:xfrm>
            <a:off x="8601651" y="1914932"/>
            <a:ext cx="1068718" cy="855443"/>
            <a:chOff x="2211111" y="1901011"/>
            <a:chExt cx="1068857" cy="855555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4C3F9EB-CCF9-1B4E-9F9B-0E05C93D3520}"/>
                </a:ext>
              </a:extLst>
            </p:cNvPr>
            <p:cNvSpPr txBox="1"/>
            <p:nvPr/>
          </p:nvSpPr>
          <p:spPr bwMode="gray">
            <a:xfrm>
              <a:off x="2211111" y="2241779"/>
              <a:ext cx="1068857" cy="514787"/>
            </a:xfrm>
            <a:prstGeom prst="rect">
              <a:avLst/>
            </a:prstGeom>
            <a:noFill/>
          </p:spPr>
          <p:txBody>
            <a:bodyPr wrap="none" lIns="71991" tIns="71991" rIns="71991" bIns="71991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ABB Ability™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Cloud</a:t>
              </a: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2A36213-E923-1344-8BDE-A1976E406C04}"/>
                </a:ext>
              </a:extLst>
            </p:cNvPr>
            <p:cNvGrpSpPr/>
            <p:nvPr/>
          </p:nvGrpSpPr>
          <p:grpSpPr>
            <a:xfrm>
              <a:off x="2432237" y="1901011"/>
              <a:ext cx="609600" cy="345018"/>
              <a:chOff x="4461513" y="396345"/>
              <a:chExt cx="609600" cy="345018"/>
            </a:xfrm>
          </p:grpSpPr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62FA60FC-4376-5340-BD08-75EF6772C0D3}"/>
                  </a:ext>
                </a:extLst>
              </p:cNvPr>
              <p:cNvSpPr/>
              <p:nvPr/>
            </p:nvSpPr>
            <p:spPr>
              <a:xfrm>
                <a:off x="4872775" y="543025"/>
                <a:ext cx="198338" cy="198338"/>
              </a:xfrm>
              <a:prstGeom prst="arc">
                <a:avLst>
                  <a:gd name="adj1" fmla="val 14279559"/>
                  <a:gd name="adj2" fmla="val 5407259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Arc 164">
                <a:extLst>
                  <a:ext uri="{FF2B5EF4-FFF2-40B4-BE49-F238E27FC236}">
                    <a16:creationId xmlns:a16="http://schemas.microsoft.com/office/drawing/2014/main" id="{D47A2629-BFB6-2247-A9C6-1850823B7E39}"/>
                  </a:ext>
                </a:extLst>
              </p:cNvPr>
              <p:cNvSpPr/>
              <p:nvPr/>
            </p:nvSpPr>
            <p:spPr>
              <a:xfrm>
                <a:off x="4636160" y="396345"/>
                <a:ext cx="288273" cy="288273"/>
              </a:xfrm>
              <a:prstGeom prst="arc">
                <a:avLst>
                  <a:gd name="adj1" fmla="val 11796051"/>
                  <a:gd name="adj2" fmla="val 57538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1168D1AB-3846-C348-BF38-DBFBA6135393}"/>
                  </a:ext>
                </a:extLst>
              </p:cNvPr>
              <p:cNvSpPr/>
              <p:nvPr/>
            </p:nvSpPr>
            <p:spPr>
              <a:xfrm>
                <a:off x="4461513" y="476781"/>
                <a:ext cx="264582" cy="264582"/>
              </a:xfrm>
              <a:prstGeom prst="arc">
                <a:avLst>
                  <a:gd name="adj1" fmla="val 5444951"/>
                  <a:gd name="adj2" fmla="val 1764541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D9E8ED4-3B5C-FF43-AFC8-C3D735155716}"/>
                  </a:ext>
                </a:extLst>
              </p:cNvPr>
              <p:cNvCxnSpPr/>
              <p:nvPr/>
            </p:nvCxnSpPr>
            <p:spPr>
              <a:xfrm>
                <a:off x="4592074" y="741352"/>
                <a:ext cx="379661" cy="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5060DAB-D617-094E-9B4A-E6E92AAE6E8F}"/>
              </a:ext>
            </a:extLst>
          </p:cNvPr>
          <p:cNvGrpSpPr/>
          <p:nvPr/>
        </p:nvGrpSpPr>
        <p:grpSpPr>
          <a:xfrm>
            <a:off x="8822746" y="5280890"/>
            <a:ext cx="731912" cy="431668"/>
            <a:chOff x="1349290" y="5419248"/>
            <a:chExt cx="802387" cy="47323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2621B9B-46A0-3242-878B-8506709CA6D1}"/>
                </a:ext>
              </a:extLst>
            </p:cNvPr>
            <p:cNvGrpSpPr/>
            <p:nvPr/>
          </p:nvGrpSpPr>
          <p:grpSpPr>
            <a:xfrm>
              <a:off x="1349290" y="5419248"/>
              <a:ext cx="233363" cy="414338"/>
              <a:chOff x="1349290" y="5354955"/>
              <a:chExt cx="233363" cy="414338"/>
            </a:xfrm>
          </p:grpSpPr>
          <p:sp>
            <p:nvSpPr>
              <p:cNvPr id="178" name="Freeform 54">
                <a:extLst>
                  <a:ext uri="{FF2B5EF4-FFF2-40B4-BE49-F238E27FC236}">
                    <a16:creationId xmlns:a16="http://schemas.microsoft.com/office/drawing/2014/main" id="{E12D7669-03F7-3E43-AC8D-59ADE58DE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865" y="5420042"/>
                <a:ext cx="77788" cy="0"/>
              </a:xfrm>
              <a:custGeom>
                <a:avLst/>
                <a:gdLst>
                  <a:gd name="T0" fmla="*/ 0 w 80"/>
                  <a:gd name="T1" fmla="*/ 0 w 80"/>
                  <a:gd name="T2" fmla="*/ 80 w 8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0" y="0"/>
                    </a:lnTo>
                    <a:lnTo>
                      <a:pt x="8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55">
                <a:extLst>
                  <a:ext uri="{FF2B5EF4-FFF2-40B4-BE49-F238E27FC236}">
                    <a16:creationId xmlns:a16="http://schemas.microsoft.com/office/drawing/2014/main" id="{F0A9875D-119E-4246-8CB7-301C0C25D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865" y="5470842"/>
                <a:ext cx="50800" cy="0"/>
              </a:xfrm>
              <a:custGeom>
                <a:avLst/>
                <a:gdLst>
                  <a:gd name="T0" fmla="*/ 0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0" y="0"/>
                    </a:lnTo>
                    <a:lnTo>
                      <a:pt x="53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56">
                <a:extLst>
                  <a:ext uri="{FF2B5EF4-FFF2-40B4-BE49-F238E27FC236}">
                    <a16:creationId xmlns:a16="http://schemas.microsoft.com/office/drawing/2014/main" id="{30D2D5C6-4521-F84B-B545-EEAB9DFF5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865" y="5523230"/>
                <a:ext cx="50800" cy="0"/>
              </a:xfrm>
              <a:custGeom>
                <a:avLst/>
                <a:gdLst>
                  <a:gd name="T0" fmla="*/ 0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0" y="0"/>
                    </a:lnTo>
                    <a:lnTo>
                      <a:pt x="53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57">
                <a:extLst>
                  <a:ext uri="{FF2B5EF4-FFF2-40B4-BE49-F238E27FC236}">
                    <a16:creationId xmlns:a16="http://schemas.microsoft.com/office/drawing/2014/main" id="{3515195A-ACD1-204A-B5F2-A67C186CE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915" y="5635942"/>
                <a:ext cx="85725" cy="84138"/>
              </a:xfrm>
              <a:custGeom>
                <a:avLst/>
                <a:gdLst>
                  <a:gd name="T0" fmla="*/ 72 w 88"/>
                  <a:gd name="T1" fmla="*/ 15 h 87"/>
                  <a:gd name="T2" fmla="*/ 72 w 88"/>
                  <a:gd name="T3" fmla="*/ 15 h 87"/>
                  <a:gd name="T4" fmla="*/ 72 w 88"/>
                  <a:gd name="T5" fmla="*/ 72 h 87"/>
                  <a:gd name="T6" fmla="*/ 16 w 88"/>
                  <a:gd name="T7" fmla="*/ 72 h 87"/>
                  <a:gd name="T8" fmla="*/ 16 w 88"/>
                  <a:gd name="T9" fmla="*/ 15 h 87"/>
                  <a:gd name="T10" fmla="*/ 72 w 88"/>
                  <a:gd name="T11" fmla="*/ 1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87">
                    <a:moveTo>
                      <a:pt x="72" y="15"/>
                    </a:moveTo>
                    <a:lnTo>
                      <a:pt x="72" y="15"/>
                    </a:lnTo>
                    <a:cubicBezTo>
                      <a:pt x="88" y="31"/>
                      <a:pt x="88" y="56"/>
                      <a:pt x="72" y="72"/>
                    </a:cubicBezTo>
                    <a:cubicBezTo>
                      <a:pt x="57" y="87"/>
                      <a:pt x="32" y="87"/>
                      <a:pt x="16" y="72"/>
                    </a:cubicBezTo>
                    <a:cubicBezTo>
                      <a:pt x="0" y="56"/>
                      <a:pt x="0" y="31"/>
                      <a:pt x="16" y="15"/>
                    </a:cubicBezTo>
                    <a:cubicBezTo>
                      <a:pt x="32" y="0"/>
                      <a:pt x="57" y="0"/>
                      <a:pt x="72" y="15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58">
                <a:extLst>
                  <a:ext uri="{FF2B5EF4-FFF2-40B4-BE49-F238E27FC236}">
                    <a16:creationId xmlns:a16="http://schemas.microsoft.com/office/drawing/2014/main" id="{1E442D16-56BF-2F4B-AFAA-011D1A22DE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290" y="5354955"/>
                <a:ext cx="180975" cy="414338"/>
              </a:xfrm>
              <a:custGeom>
                <a:avLst/>
                <a:gdLst>
                  <a:gd name="T0" fmla="*/ 133 w 186"/>
                  <a:gd name="T1" fmla="*/ 250 h 427"/>
                  <a:gd name="T2" fmla="*/ 133 w 186"/>
                  <a:gd name="T3" fmla="*/ 250 h 427"/>
                  <a:gd name="T4" fmla="*/ 186 w 186"/>
                  <a:gd name="T5" fmla="*/ 334 h 427"/>
                  <a:gd name="T6" fmla="*/ 93 w 186"/>
                  <a:gd name="T7" fmla="*/ 427 h 427"/>
                  <a:gd name="T8" fmla="*/ 0 w 186"/>
                  <a:gd name="T9" fmla="*/ 334 h 427"/>
                  <a:gd name="T10" fmla="*/ 53 w 186"/>
                  <a:gd name="T11" fmla="*/ 250 h 427"/>
                  <a:gd name="T12" fmla="*/ 53 w 186"/>
                  <a:gd name="T13" fmla="*/ 40 h 427"/>
                  <a:gd name="T14" fmla="*/ 93 w 186"/>
                  <a:gd name="T15" fmla="*/ 0 h 427"/>
                  <a:gd name="T16" fmla="*/ 133 w 186"/>
                  <a:gd name="T17" fmla="*/ 40 h 427"/>
                  <a:gd name="T18" fmla="*/ 133 w 186"/>
                  <a:gd name="T19" fmla="*/ 240 h 427"/>
                  <a:gd name="T20" fmla="*/ 133 w 186"/>
                  <a:gd name="T21" fmla="*/ 250 h 427"/>
                  <a:gd name="T22" fmla="*/ 133 w 186"/>
                  <a:gd name="T23" fmla="*/ 250 h 427"/>
                  <a:gd name="T24" fmla="*/ 133 w 186"/>
                  <a:gd name="T25" fmla="*/ 25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6" h="427">
                    <a:moveTo>
                      <a:pt x="133" y="250"/>
                    </a:moveTo>
                    <a:lnTo>
                      <a:pt x="133" y="250"/>
                    </a:lnTo>
                    <a:cubicBezTo>
                      <a:pt x="165" y="264"/>
                      <a:pt x="186" y="296"/>
                      <a:pt x="186" y="334"/>
                    </a:cubicBezTo>
                    <a:cubicBezTo>
                      <a:pt x="186" y="386"/>
                      <a:pt x="145" y="427"/>
                      <a:pt x="93" y="427"/>
                    </a:cubicBezTo>
                    <a:cubicBezTo>
                      <a:pt x="41" y="427"/>
                      <a:pt x="0" y="386"/>
                      <a:pt x="0" y="334"/>
                    </a:cubicBezTo>
                    <a:cubicBezTo>
                      <a:pt x="0" y="296"/>
                      <a:pt x="21" y="264"/>
                      <a:pt x="53" y="250"/>
                    </a:cubicBezTo>
                    <a:lnTo>
                      <a:pt x="53" y="40"/>
                    </a:lnTo>
                    <a:cubicBezTo>
                      <a:pt x="53" y="18"/>
                      <a:pt x="70" y="0"/>
                      <a:pt x="93" y="0"/>
                    </a:cubicBezTo>
                    <a:cubicBezTo>
                      <a:pt x="116" y="0"/>
                      <a:pt x="133" y="18"/>
                      <a:pt x="133" y="40"/>
                    </a:cubicBezTo>
                    <a:lnTo>
                      <a:pt x="133" y="240"/>
                    </a:lnTo>
                    <a:lnTo>
                      <a:pt x="133" y="250"/>
                    </a:lnTo>
                    <a:close/>
                    <a:moveTo>
                      <a:pt x="133" y="250"/>
                    </a:moveTo>
                    <a:lnTo>
                      <a:pt x="133" y="25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59">
                <a:extLst>
                  <a:ext uri="{FF2B5EF4-FFF2-40B4-BE49-F238E27FC236}">
                    <a16:creationId xmlns:a16="http://schemas.microsoft.com/office/drawing/2014/main" id="{CD8DA227-69DF-D646-A964-08B105709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9778" y="5407342"/>
                <a:ext cx="0" cy="233363"/>
              </a:xfrm>
              <a:custGeom>
                <a:avLst/>
                <a:gdLst>
                  <a:gd name="T0" fmla="*/ 240 h 240"/>
                  <a:gd name="T1" fmla="*/ 240 h 240"/>
                  <a:gd name="T2" fmla="*/ 0 h 24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0">
                    <a:moveTo>
                      <a:pt x="0" y="240"/>
                    </a:move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D35C081-FBA3-3B40-BE47-EC678499873E}"/>
                </a:ext>
              </a:extLst>
            </p:cNvPr>
            <p:cNvGrpSpPr/>
            <p:nvPr/>
          </p:nvGrpSpPr>
          <p:grpSpPr>
            <a:xfrm>
              <a:off x="1640333" y="5543232"/>
              <a:ext cx="182563" cy="349250"/>
              <a:chOff x="1711240" y="5548630"/>
              <a:chExt cx="182563" cy="349250"/>
            </a:xfrm>
          </p:grpSpPr>
          <p:sp>
            <p:nvSpPr>
              <p:cNvPr id="172" name="Freeform 50">
                <a:extLst>
                  <a:ext uri="{FF2B5EF4-FFF2-40B4-BE49-F238E27FC236}">
                    <a16:creationId xmlns:a16="http://schemas.microsoft.com/office/drawing/2014/main" id="{084DF6E4-B119-B44A-8904-41A038CDE1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3940" y="5666105"/>
                <a:ext cx="155575" cy="231775"/>
              </a:xfrm>
              <a:custGeom>
                <a:avLst/>
                <a:gdLst>
                  <a:gd name="T0" fmla="*/ 0 w 160"/>
                  <a:gd name="T1" fmla="*/ 0 h 240"/>
                  <a:gd name="T2" fmla="*/ 0 w 160"/>
                  <a:gd name="T3" fmla="*/ 0 h 240"/>
                  <a:gd name="T4" fmla="*/ 160 w 160"/>
                  <a:gd name="T5" fmla="*/ 0 h 240"/>
                  <a:gd name="T6" fmla="*/ 160 w 160"/>
                  <a:gd name="T7" fmla="*/ 240 h 240"/>
                  <a:gd name="T8" fmla="*/ 0 w 160"/>
                  <a:gd name="T9" fmla="*/ 240 h 240"/>
                  <a:gd name="T10" fmla="*/ 0 w 160"/>
                  <a:gd name="T11" fmla="*/ 0 h 240"/>
                  <a:gd name="T12" fmla="*/ 0 w 160"/>
                  <a:gd name="T13" fmla="*/ 0 h 240"/>
                  <a:gd name="T14" fmla="*/ 0 w 160"/>
                  <a:gd name="T1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240">
                    <a:moveTo>
                      <a:pt x="0" y="0"/>
                    </a:moveTo>
                    <a:lnTo>
                      <a:pt x="0" y="0"/>
                    </a:lnTo>
                    <a:lnTo>
                      <a:pt x="160" y="0"/>
                    </a:lnTo>
                    <a:lnTo>
                      <a:pt x="160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51">
                <a:extLst>
                  <a:ext uri="{FF2B5EF4-FFF2-40B4-BE49-F238E27FC236}">
                    <a16:creationId xmlns:a16="http://schemas.microsoft.com/office/drawing/2014/main" id="{8E5075F8-A0E2-154D-B41B-E0B5AAC14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3628" y="5808980"/>
                <a:ext cx="77788" cy="0"/>
              </a:xfrm>
              <a:custGeom>
                <a:avLst/>
                <a:gdLst>
                  <a:gd name="T0" fmla="*/ 0 w 80"/>
                  <a:gd name="T1" fmla="*/ 0 w 80"/>
                  <a:gd name="T2" fmla="*/ 80 w 8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0" y="0"/>
                    </a:lnTo>
                    <a:lnTo>
                      <a:pt x="8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2">
                <a:extLst>
                  <a:ext uri="{FF2B5EF4-FFF2-40B4-BE49-F238E27FC236}">
                    <a16:creationId xmlns:a16="http://schemas.microsoft.com/office/drawing/2014/main" id="{AA12F8CD-9542-724C-9895-A68733344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3628" y="5847080"/>
                <a:ext cx="25400" cy="0"/>
              </a:xfrm>
              <a:custGeom>
                <a:avLst/>
                <a:gdLst>
                  <a:gd name="T0" fmla="*/ 0 w 27"/>
                  <a:gd name="T1" fmla="*/ 0 w 27"/>
                  <a:gd name="T2" fmla="*/ 27 w 2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7">
                    <a:moveTo>
                      <a:pt x="0" y="0"/>
                    </a:moveTo>
                    <a:lnTo>
                      <a:pt x="0" y="0"/>
                    </a:lnTo>
                    <a:lnTo>
                      <a:pt x="27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53">
                <a:extLst>
                  <a:ext uri="{FF2B5EF4-FFF2-40B4-BE49-F238E27FC236}">
                    <a16:creationId xmlns:a16="http://schemas.microsoft.com/office/drawing/2014/main" id="{82CBB76F-BB0D-0147-BB48-F63F50284E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6328" y="5704205"/>
                <a:ext cx="52388" cy="52388"/>
              </a:xfrm>
              <a:custGeom>
                <a:avLst/>
                <a:gdLst>
                  <a:gd name="T0" fmla="*/ 53 w 53"/>
                  <a:gd name="T1" fmla="*/ 14 h 54"/>
                  <a:gd name="T2" fmla="*/ 53 w 53"/>
                  <a:gd name="T3" fmla="*/ 14 h 54"/>
                  <a:gd name="T4" fmla="*/ 40 w 53"/>
                  <a:gd name="T5" fmla="*/ 0 h 54"/>
                  <a:gd name="T6" fmla="*/ 13 w 53"/>
                  <a:gd name="T7" fmla="*/ 0 h 54"/>
                  <a:gd name="T8" fmla="*/ 0 w 53"/>
                  <a:gd name="T9" fmla="*/ 14 h 54"/>
                  <a:gd name="T10" fmla="*/ 0 w 53"/>
                  <a:gd name="T11" fmla="*/ 40 h 54"/>
                  <a:gd name="T12" fmla="*/ 13 w 53"/>
                  <a:gd name="T13" fmla="*/ 54 h 54"/>
                  <a:gd name="T14" fmla="*/ 40 w 53"/>
                  <a:gd name="T15" fmla="*/ 54 h 54"/>
                  <a:gd name="T16" fmla="*/ 53 w 53"/>
                  <a:gd name="T17" fmla="*/ 40 h 54"/>
                  <a:gd name="T18" fmla="*/ 53 w 53"/>
                  <a:gd name="T19" fmla="*/ 14 h 54"/>
                  <a:gd name="T20" fmla="*/ 53 w 53"/>
                  <a:gd name="T21" fmla="*/ 14 h 54"/>
                  <a:gd name="T22" fmla="*/ 53 w 53"/>
                  <a:gd name="T23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" h="54">
                    <a:moveTo>
                      <a:pt x="53" y="14"/>
                    </a:moveTo>
                    <a:lnTo>
                      <a:pt x="53" y="14"/>
                    </a:lnTo>
                    <a:cubicBezTo>
                      <a:pt x="53" y="6"/>
                      <a:pt x="46" y="0"/>
                      <a:pt x="40" y="0"/>
                    </a:cubicBezTo>
                    <a:lnTo>
                      <a:pt x="13" y="0"/>
                    </a:lnTo>
                    <a:cubicBezTo>
                      <a:pt x="6" y="0"/>
                      <a:pt x="0" y="6"/>
                      <a:pt x="0" y="14"/>
                    </a:cubicBezTo>
                    <a:lnTo>
                      <a:pt x="0" y="40"/>
                    </a:lnTo>
                    <a:cubicBezTo>
                      <a:pt x="0" y="48"/>
                      <a:pt x="6" y="54"/>
                      <a:pt x="13" y="54"/>
                    </a:cubicBezTo>
                    <a:lnTo>
                      <a:pt x="40" y="54"/>
                    </a:lnTo>
                    <a:cubicBezTo>
                      <a:pt x="46" y="54"/>
                      <a:pt x="53" y="48"/>
                      <a:pt x="53" y="40"/>
                    </a:cubicBezTo>
                    <a:lnTo>
                      <a:pt x="53" y="14"/>
                    </a:lnTo>
                    <a:close/>
                    <a:moveTo>
                      <a:pt x="53" y="14"/>
                    </a:moveTo>
                    <a:lnTo>
                      <a:pt x="53" y="1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:a16="http://schemas.microsoft.com/office/drawing/2014/main" id="{BD0E2885-E501-4343-AADF-360AE7E46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240" y="5548630"/>
                <a:ext cx="182563" cy="39688"/>
              </a:xfrm>
              <a:custGeom>
                <a:avLst/>
                <a:gdLst>
                  <a:gd name="T0" fmla="*/ 0 w 187"/>
                  <a:gd name="T1" fmla="*/ 40 h 40"/>
                  <a:gd name="T2" fmla="*/ 0 w 187"/>
                  <a:gd name="T3" fmla="*/ 40 h 40"/>
                  <a:gd name="T4" fmla="*/ 93 w 187"/>
                  <a:gd name="T5" fmla="*/ 0 h 40"/>
                  <a:gd name="T6" fmla="*/ 187 w 187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40">
                    <a:moveTo>
                      <a:pt x="0" y="40"/>
                    </a:moveTo>
                    <a:lnTo>
                      <a:pt x="0" y="40"/>
                    </a:lnTo>
                    <a:cubicBezTo>
                      <a:pt x="23" y="18"/>
                      <a:pt x="53" y="0"/>
                      <a:pt x="93" y="0"/>
                    </a:cubicBezTo>
                    <a:cubicBezTo>
                      <a:pt x="133" y="0"/>
                      <a:pt x="165" y="18"/>
                      <a:pt x="187" y="4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:a16="http://schemas.microsoft.com/office/drawing/2014/main" id="{B9131926-6FED-F748-A5B2-891488A38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928" y="5601017"/>
                <a:ext cx="103188" cy="25400"/>
              </a:xfrm>
              <a:custGeom>
                <a:avLst/>
                <a:gdLst>
                  <a:gd name="T0" fmla="*/ 0 w 107"/>
                  <a:gd name="T1" fmla="*/ 26 h 26"/>
                  <a:gd name="T2" fmla="*/ 0 w 107"/>
                  <a:gd name="T3" fmla="*/ 26 h 26"/>
                  <a:gd name="T4" fmla="*/ 53 w 107"/>
                  <a:gd name="T5" fmla="*/ 0 h 26"/>
                  <a:gd name="T6" fmla="*/ 107 w 107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" h="26">
                    <a:moveTo>
                      <a:pt x="0" y="26"/>
                    </a:moveTo>
                    <a:lnTo>
                      <a:pt x="0" y="26"/>
                    </a:lnTo>
                    <a:cubicBezTo>
                      <a:pt x="11" y="16"/>
                      <a:pt x="27" y="0"/>
                      <a:pt x="53" y="0"/>
                    </a:cubicBezTo>
                    <a:cubicBezTo>
                      <a:pt x="80" y="0"/>
                      <a:pt x="96" y="16"/>
                      <a:pt x="107" y="2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1" name="Freeform 246">
              <a:extLst>
                <a:ext uri="{FF2B5EF4-FFF2-40B4-BE49-F238E27FC236}">
                  <a16:creationId xmlns:a16="http://schemas.microsoft.com/office/drawing/2014/main" id="{F2EEFFB0-E312-6F47-8627-838C5338145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80577" y="5437115"/>
              <a:ext cx="271100" cy="378605"/>
            </a:xfrm>
            <a:custGeom>
              <a:avLst/>
              <a:gdLst>
                <a:gd name="T0" fmla="*/ 102 w 115"/>
                <a:gd name="T1" fmla="*/ 0 h 161"/>
                <a:gd name="T2" fmla="*/ 28 w 115"/>
                <a:gd name="T3" fmla="*/ 15 h 161"/>
                <a:gd name="T4" fmla="*/ 0 w 115"/>
                <a:gd name="T5" fmla="*/ 33 h 161"/>
                <a:gd name="T6" fmla="*/ 40 w 115"/>
                <a:gd name="T7" fmla="*/ 85 h 161"/>
                <a:gd name="T8" fmla="*/ 19 w 115"/>
                <a:gd name="T9" fmla="*/ 140 h 161"/>
                <a:gd name="T10" fmla="*/ 14 w 115"/>
                <a:gd name="T11" fmla="*/ 156 h 161"/>
                <a:gd name="T12" fmla="*/ 102 w 115"/>
                <a:gd name="T13" fmla="*/ 161 h 161"/>
                <a:gd name="T14" fmla="*/ 107 w 115"/>
                <a:gd name="T15" fmla="*/ 145 h 161"/>
                <a:gd name="T16" fmla="*/ 91 w 115"/>
                <a:gd name="T17" fmla="*/ 140 h 161"/>
                <a:gd name="T18" fmla="*/ 80 w 115"/>
                <a:gd name="T19" fmla="*/ 83 h 161"/>
                <a:gd name="T20" fmla="*/ 39 w 115"/>
                <a:gd name="T21" fmla="*/ 41 h 161"/>
                <a:gd name="T22" fmla="*/ 92 w 115"/>
                <a:gd name="T23" fmla="*/ 25 h 161"/>
                <a:gd name="T24" fmla="*/ 97 w 115"/>
                <a:gd name="T25" fmla="*/ 37 h 161"/>
                <a:gd name="T26" fmla="*/ 107 w 115"/>
                <a:gd name="T27" fmla="*/ 27 h 161"/>
                <a:gd name="T28" fmla="*/ 102 w 115"/>
                <a:gd name="T29" fmla="*/ 10 h 161"/>
                <a:gd name="T30" fmla="*/ 102 w 115"/>
                <a:gd name="T31" fmla="*/ 19 h 161"/>
                <a:gd name="T32" fmla="*/ 102 w 115"/>
                <a:gd name="T33" fmla="*/ 10 h 161"/>
                <a:gd name="T34" fmla="*/ 28 w 115"/>
                <a:gd name="T35" fmla="*/ 51 h 161"/>
                <a:gd name="T36" fmla="*/ 52 w 115"/>
                <a:gd name="T37" fmla="*/ 65 h 161"/>
                <a:gd name="T38" fmla="*/ 38 w 115"/>
                <a:gd name="T39" fmla="*/ 23 h 161"/>
                <a:gd name="T40" fmla="*/ 40 w 115"/>
                <a:gd name="T41" fmla="*/ 27 h 161"/>
                <a:gd name="T42" fmla="*/ 10 w 115"/>
                <a:gd name="T43" fmla="*/ 33 h 161"/>
                <a:gd name="T44" fmla="*/ 31 w 115"/>
                <a:gd name="T45" fmla="*/ 33 h 161"/>
                <a:gd name="T46" fmla="*/ 10 w 115"/>
                <a:gd name="T47" fmla="*/ 33 h 161"/>
                <a:gd name="T48" fmla="*/ 23 w 115"/>
                <a:gd name="T49" fmla="*/ 151 h 161"/>
                <a:gd name="T50" fmla="*/ 97 w 115"/>
                <a:gd name="T51" fmla="*/ 149 h 161"/>
                <a:gd name="T52" fmla="*/ 39 w 115"/>
                <a:gd name="T53" fmla="*/ 140 h 161"/>
                <a:gd name="T54" fmla="*/ 60 w 115"/>
                <a:gd name="T55" fmla="*/ 104 h 161"/>
                <a:gd name="T56" fmla="*/ 81 w 115"/>
                <a:gd name="T57" fmla="*/ 140 h 161"/>
                <a:gd name="T58" fmla="*/ 71 w 115"/>
                <a:gd name="T59" fmla="*/ 84 h 161"/>
                <a:gd name="T60" fmla="*/ 50 w 115"/>
                <a:gd name="T61" fmla="*/ 84 h 161"/>
                <a:gd name="T62" fmla="*/ 71 w 115"/>
                <a:gd name="T63" fmla="*/ 8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5" h="161">
                  <a:moveTo>
                    <a:pt x="115" y="14"/>
                  </a:moveTo>
                  <a:cubicBezTo>
                    <a:pt x="115" y="7"/>
                    <a:pt x="109" y="0"/>
                    <a:pt x="102" y="0"/>
                  </a:cubicBezTo>
                  <a:cubicBezTo>
                    <a:pt x="97" y="0"/>
                    <a:pt x="94" y="2"/>
                    <a:pt x="91" y="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5" y="14"/>
                    <a:pt x="23" y="13"/>
                    <a:pt x="20" y="13"/>
                  </a:cubicBezTo>
                  <a:cubicBezTo>
                    <a:pt x="9" y="13"/>
                    <a:pt x="0" y="22"/>
                    <a:pt x="0" y="33"/>
                  </a:cubicBezTo>
                  <a:cubicBezTo>
                    <a:pt x="0" y="43"/>
                    <a:pt x="8" y="51"/>
                    <a:pt x="18" y="53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02" y="161"/>
                    <a:pt x="102" y="161"/>
                    <a:pt x="102" y="161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74"/>
                    <a:pt x="73" y="66"/>
                    <a:pt x="65" y="64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0"/>
                    <a:pt x="40" y="38"/>
                    <a:pt x="40" y="37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6"/>
                    <a:pt x="95" y="27"/>
                    <a:pt x="97" y="2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12" y="25"/>
                    <a:pt x="115" y="20"/>
                    <a:pt x="115" y="14"/>
                  </a:cubicBezTo>
                  <a:close/>
                  <a:moveTo>
                    <a:pt x="102" y="10"/>
                  </a:moveTo>
                  <a:cubicBezTo>
                    <a:pt x="104" y="10"/>
                    <a:pt x="106" y="12"/>
                    <a:pt x="106" y="14"/>
                  </a:cubicBezTo>
                  <a:cubicBezTo>
                    <a:pt x="106" y="17"/>
                    <a:pt x="104" y="19"/>
                    <a:pt x="102" y="19"/>
                  </a:cubicBezTo>
                  <a:cubicBezTo>
                    <a:pt x="100" y="19"/>
                    <a:pt x="98" y="17"/>
                    <a:pt x="98" y="14"/>
                  </a:cubicBezTo>
                  <a:cubicBezTo>
                    <a:pt x="98" y="12"/>
                    <a:pt x="100" y="10"/>
                    <a:pt x="102" y="10"/>
                  </a:cubicBezTo>
                  <a:close/>
                  <a:moveTo>
                    <a:pt x="43" y="73"/>
                  </a:moveTo>
                  <a:cubicBezTo>
                    <a:pt x="28" y="51"/>
                    <a:pt x="28" y="51"/>
                    <a:pt x="28" y="51"/>
                  </a:cubicBezTo>
                  <a:cubicBezTo>
                    <a:pt x="30" y="51"/>
                    <a:pt x="32" y="50"/>
                    <a:pt x="33" y="49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8" y="67"/>
                    <a:pt x="45" y="70"/>
                    <a:pt x="43" y="73"/>
                  </a:cubicBezTo>
                  <a:close/>
                  <a:moveTo>
                    <a:pt x="38" y="23"/>
                  </a:moveTo>
                  <a:cubicBezTo>
                    <a:pt x="86" y="16"/>
                    <a:pt x="86" y="16"/>
                    <a:pt x="86" y="1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9" y="26"/>
                    <a:pt x="38" y="24"/>
                    <a:pt x="38" y="23"/>
                  </a:cubicBezTo>
                  <a:close/>
                  <a:moveTo>
                    <a:pt x="10" y="33"/>
                  </a:moveTo>
                  <a:cubicBezTo>
                    <a:pt x="10" y="27"/>
                    <a:pt x="15" y="23"/>
                    <a:pt x="20" y="23"/>
                  </a:cubicBezTo>
                  <a:cubicBezTo>
                    <a:pt x="26" y="23"/>
                    <a:pt x="31" y="27"/>
                    <a:pt x="31" y="33"/>
                  </a:cubicBezTo>
                  <a:cubicBezTo>
                    <a:pt x="31" y="39"/>
                    <a:pt x="26" y="43"/>
                    <a:pt x="20" y="43"/>
                  </a:cubicBezTo>
                  <a:cubicBezTo>
                    <a:pt x="15" y="43"/>
                    <a:pt x="10" y="39"/>
                    <a:pt x="10" y="33"/>
                  </a:cubicBezTo>
                  <a:close/>
                  <a:moveTo>
                    <a:pt x="97" y="151"/>
                  </a:moveTo>
                  <a:cubicBezTo>
                    <a:pt x="23" y="151"/>
                    <a:pt x="23" y="151"/>
                    <a:pt x="23" y="15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97" y="149"/>
                    <a:pt x="97" y="149"/>
                    <a:pt x="97" y="149"/>
                  </a:cubicBezTo>
                  <a:lnTo>
                    <a:pt x="97" y="151"/>
                  </a:lnTo>
                  <a:close/>
                  <a:moveTo>
                    <a:pt x="39" y="140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50" y="102"/>
                    <a:pt x="55" y="104"/>
                    <a:pt x="60" y="104"/>
                  </a:cubicBezTo>
                  <a:cubicBezTo>
                    <a:pt x="65" y="104"/>
                    <a:pt x="70" y="102"/>
                    <a:pt x="73" y="99"/>
                  </a:cubicBezTo>
                  <a:cubicBezTo>
                    <a:pt x="81" y="140"/>
                    <a:pt x="81" y="140"/>
                    <a:pt x="81" y="140"/>
                  </a:cubicBezTo>
                  <a:lnTo>
                    <a:pt x="39" y="140"/>
                  </a:lnTo>
                  <a:close/>
                  <a:moveTo>
                    <a:pt x="71" y="84"/>
                  </a:moveTo>
                  <a:cubicBezTo>
                    <a:pt x="71" y="90"/>
                    <a:pt x="66" y="94"/>
                    <a:pt x="60" y="94"/>
                  </a:cubicBezTo>
                  <a:cubicBezTo>
                    <a:pt x="54" y="94"/>
                    <a:pt x="50" y="90"/>
                    <a:pt x="50" y="84"/>
                  </a:cubicBezTo>
                  <a:cubicBezTo>
                    <a:pt x="50" y="78"/>
                    <a:pt x="54" y="73"/>
                    <a:pt x="60" y="73"/>
                  </a:cubicBezTo>
                  <a:cubicBezTo>
                    <a:pt x="66" y="73"/>
                    <a:pt x="71" y="78"/>
                    <a:pt x="71" y="84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79D3387-7205-5444-AECF-98149BFB9E33}"/>
              </a:ext>
            </a:extLst>
          </p:cNvPr>
          <p:cNvCxnSpPr/>
          <p:nvPr/>
        </p:nvCxnSpPr>
        <p:spPr bwMode="gray">
          <a:xfrm>
            <a:off x="9625329" y="2737995"/>
            <a:ext cx="1121515" cy="20300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94FA851-A4F2-AD42-BF18-F3545115F765}"/>
              </a:ext>
            </a:extLst>
          </p:cNvPr>
          <p:cNvCxnSpPr/>
          <p:nvPr/>
        </p:nvCxnSpPr>
        <p:spPr bwMode="gray">
          <a:xfrm>
            <a:off x="9143093" y="2869799"/>
            <a:ext cx="0" cy="7068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68AF0A7-5DAB-B348-82B2-180980C90900}"/>
              </a:ext>
            </a:extLst>
          </p:cNvPr>
          <p:cNvCxnSpPr>
            <a:stCxn id="146" idx="2"/>
          </p:cNvCxnSpPr>
          <p:nvPr/>
        </p:nvCxnSpPr>
        <p:spPr bwMode="gray">
          <a:xfrm flipH="1">
            <a:off x="9159180" y="4476802"/>
            <a:ext cx="5241" cy="7446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A670484-CF91-1F46-9141-BFE9A3E9259C}"/>
              </a:ext>
            </a:extLst>
          </p:cNvPr>
          <p:cNvGrpSpPr/>
          <p:nvPr/>
        </p:nvGrpSpPr>
        <p:grpSpPr>
          <a:xfrm>
            <a:off x="6628780" y="4887495"/>
            <a:ext cx="1105587" cy="1045880"/>
            <a:chOff x="534777" y="6428693"/>
            <a:chExt cx="1105730" cy="1046016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4CA01DF0-F749-8C48-A894-367840A4A1B8}"/>
                </a:ext>
              </a:extLst>
            </p:cNvPr>
            <p:cNvSpPr txBox="1"/>
            <p:nvPr/>
          </p:nvSpPr>
          <p:spPr bwMode="gray">
            <a:xfrm>
              <a:off x="534777" y="6775232"/>
              <a:ext cx="1105730" cy="699477"/>
            </a:xfrm>
            <a:prstGeom prst="rect">
              <a:avLst/>
            </a:prstGeom>
            <a:noFill/>
          </p:spPr>
          <p:txBody>
            <a:bodyPr wrap="none" lIns="71991" tIns="71991" rIns="71991" bIns="71991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ABB Ability™ 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Enabled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Device</a:t>
              </a:r>
            </a:p>
          </p:txBody>
        </p:sp>
        <p:sp>
          <p:nvSpPr>
            <p:cNvPr id="189" name="Freeform 246">
              <a:extLst>
                <a:ext uri="{FF2B5EF4-FFF2-40B4-BE49-F238E27FC236}">
                  <a16:creationId xmlns:a16="http://schemas.microsoft.com/office/drawing/2014/main" id="{8D9CA6C4-379B-0744-89ED-992318A12AE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3982" y="6428693"/>
              <a:ext cx="247320" cy="345395"/>
            </a:xfrm>
            <a:custGeom>
              <a:avLst/>
              <a:gdLst>
                <a:gd name="T0" fmla="*/ 102 w 115"/>
                <a:gd name="T1" fmla="*/ 0 h 161"/>
                <a:gd name="T2" fmla="*/ 28 w 115"/>
                <a:gd name="T3" fmla="*/ 15 h 161"/>
                <a:gd name="T4" fmla="*/ 0 w 115"/>
                <a:gd name="T5" fmla="*/ 33 h 161"/>
                <a:gd name="T6" fmla="*/ 40 w 115"/>
                <a:gd name="T7" fmla="*/ 85 h 161"/>
                <a:gd name="T8" fmla="*/ 19 w 115"/>
                <a:gd name="T9" fmla="*/ 140 h 161"/>
                <a:gd name="T10" fmla="*/ 14 w 115"/>
                <a:gd name="T11" fmla="*/ 156 h 161"/>
                <a:gd name="T12" fmla="*/ 102 w 115"/>
                <a:gd name="T13" fmla="*/ 161 h 161"/>
                <a:gd name="T14" fmla="*/ 107 w 115"/>
                <a:gd name="T15" fmla="*/ 145 h 161"/>
                <a:gd name="T16" fmla="*/ 91 w 115"/>
                <a:gd name="T17" fmla="*/ 140 h 161"/>
                <a:gd name="T18" fmla="*/ 80 w 115"/>
                <a:gd name="T19" fmla="*/ 83 h 161"/>
                <a:gd name="T20" fmla="*/ 39 w 115"/>
                <a:gd name="T21" fmla="*/ 41 h 161"/>
                <a:gd name="T22" fmla="*/ 92 w 115"/>
                <a:gd name="T23" fmla="*/ 25 h 161"/>
                <a:gd name="T24" fmla="*/ 97 w 115"/>
                <a:gd name="T25" fmla="*/ 37 h 161"/>
                <a:gd name="T26" fmla="*/ 107 w 115"/>
                <a:gd name="T27" fmla="*/ 27 h 161"/>
                <a:gd name="T28" fmla="*/ 102 w 115"/>
                <a:gd name="T29" fmla="*/ 10 h 161"/>
                <a:gd name="T30" fmla="*/ 102 w 115"/>
                <a:gd name="T31" fmla="*/ 19 h 161"/>
                <a:gd name="T32" fmla="*/ 102 w 115"/>
                <a:gd name="T33" fmla="*/ 10 h 161"/>
                <a:gd name="T34" fmla="*/ 28 w 115"/>
                <a:gd name="T35" fmla="*/ 51 h 161"/>
                <a:gd name="T36" fmla="*/ 52 w 115"/>
                <a:gd name="T37" fmla="*/ 65 h 161"/>
                <a:gd name="T38" fmla="*/ 38 w 115"/>
                <a:gd name="T39" fmla="*/ 23 h 161"/>
                <a:gd name="T40" fmla="*/ 40 w 115"/>
                <a:gd name="T41" fmla="*/ 27 h 161"/>
                <a:gd name="T42" fmla="*/ 10 w 115"/>
                <a:gd name="T43" fmla="*/ 33 h 161"/>
                <a:gd name="T44" fmla="*/ 31 w 115"/>
                <a:gd name="T45" fmla="*/ 33 h 161"/>
                <a:gd name="T46" fmla="*/ 10 w 115"/>
                <a:gd name="T47" fmla="*/ 33 h 161"/>
                <a:gd name="T48" fmla="*/ 23 w 115"/>
                <a:gd name="T49" fmla="*/ 151 h 161"/>
                <a:gd name="T50" fmla="*/ 97 w 115"/>
                <a:gd name="T51" fmla="*/ 149 h 161"/>
                <a:gd name="T52" fmla="*/ 39 w 115"/>
                <a:gd name="T53" fmla="*/ 140 h 161"/>
                <a:gd name="T54" fmla="*/ 60 w 115"/>
                <a:gd name="T55" fmla="*/ 104 h 161"/>
                <a:gd name="T56" fmla="*/ 81 w 115"/>
                <a:gd name="T57" fmla="*/ 140 h 161"/>
                <a:gd name="T58" fmla="*/ 71 w 115"/>
                <a:gd name="T59" fmla="*/ 84 h 161"/>
                <a:gd name="T60" fmla="*/ 50 w 115"/>
                <a:gd name="T61" fmla="*/ 84 h 161"/>
                <a:gd name="T62" fmla="*/ 71 w 115"/>
                <a:gd name="T63" fmla="*/ 8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5" h="161">
                  <a:moveTo>
                    <a:pt x="115" y="14"/>
                  </a:moveTo>
                  <a:cubicBezTo>
                    <a:pt x="115" y="7"/>
                    <a:pt x="109" y="0"/>
                    <a:pt x="102" y="0"/>
                  </a:cubicBezTo>
                  <a:cubicBezTo>
                    <a:pt x="97" y="0"/>
                    <a:pt x="94" y="2"/>
                    <a:pt x="91" y="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5" y="14"/>
                    <a:pt x="23" y="13"/>
                    <a:pt x="20" y="13"/>
                  </a:cubicBezTo>
                  <a:cubicBezTo>
                    <a:pt x="9" y="13"/>
                    <a:pt x="0" y="22"/>
                    <a:pt x="0" y="33"/>
                  </a:cubicBezTo>
                  <a:cubicBezTo>
                    <a:pt x="0" y="43"/>
                    <a:pt x="8" y="51"/>
                    <a:pt x="18" y="53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02" y="161"/>
                    <a:pt x="102" y="161"/>
                    <a:pt x="102" y="161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74"/>
                    <a:pt x="73" y="66"/>
                    <a:pt x="65" y="64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0"/>
                    <a:pt x="40" y="38"/>
                    <a:pt x="40" y="37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6"/>
                    <a:pt x="95" y="27"/>
                    <a:pt x="97" y="2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12" y="25"/>
                    <a:pt x="115" y="20"/>
                    <a:pt x="115" y="14"/>
                  </a:cubicBezTo>
                  <a:close/>
                  <a:moveTo>
                    <a:pt x="102" y="10"/>
                  </a:moveTo>
                  <a:cubicBezTo>
                    <a:pt x="104" y="10"/>
                    <a:pt x="106" y="12"/>
                    <a:pt x="106" y="14"/>
                  </a:cubicBezTo>
                  <a:cubicBezTo>
                    <a:pt x="106" y="17"/>
                    <a:pt x="104" y="19"/>
                    <a:pt x="102" y="19"/>
                  </a:cubicBezTo>
                  <a:cubicBezTo>
                    <a:pt x="100" y="19"/>
                    <a:pt x="98" y="17"/>
                    <a:pt x="98" y="14"/>
                  </a:cubicBezTo>
                  <a:cubicBezTo>
                    <a:pt x="98" y="12"/>
                    <a:pt x="100" y="10"/>
                    <a:pt x="102" y="10"/>
                  </a:cubicBezTo>
                  <a:close/>
                  <a:moveTo>
                    <a:pt x="43" y="73"/>
                  </a:moveTo>
                  <a:cubicBezTo>
                    <a:pt x="28" y="51"/>
                    <a:pt x="28" y="51"/>
                    <a:pt x="28" y="51"/>
                  </a:cubicBezTo>
                  <a:cubicBezTo>
                    <a:pt x="30" y="51"/>
                    <a:pt x="32" y="50"/>
                    <a:pt x="33" y="49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8" y="67"/>
                    <a:pt x="45" y="70"/>
                    <a:pt x="43" y="73"/>
                  </a:cubicBezTo>
                  <a:close/>
                  <a:moveTo>
                    <a:pt x="38" y="23"/>
                  </a:moveTo>
                  <a:cubicBezTo>
                    <a:pt x="86" y="16"/>
                    <a:pt x="86" y="16"/>
                    <a:pt x="86" y="1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9" y="26"/>
                    <a:pt x="38" y="24"/>
                    <a:pt x="38" y="23"/>
                  </a:cubicBezTo>
                  <a:close/>
                  <a:moveTo>
                    <a:pt x="10" y="33"/>
                  </a:moveTo>
                  <a:cubicBezTo>
                    <a:pt x="10" y="27"/>
                    <a:pt x="15" y="23"/>
                    <a:pt x="20" y="23"/>
                  </a:cubicBezTo>
                  <a:cubicBezTo>
                    <a:pt x="26" y="23"/>
                    <a:pt x="31" y="27"/>
                    <a:pt x="31" y="33"/>
                  </a:cubicBezTo>
                  <a:cubicBezTo>
                    <a:pt x="31" y="39"/>
                    <a:pt x="26" y="43"/>
                    <a:pt x="20" y="43"/>
                  </a:cubicBezTo>
                  <a:cubicBezTo>
                    <a:pt x="15" y="43"/>
                    <a:pt x="10" y="39"/>
                    <a:pt x="10" y="33"/>
                  </a:cubicBezTo>
                  <a:close/>
                  <a:moveTo>
                    <a:pt x="97" y="151"/>
                  </a:moveTo>
                  <a:cubicBezTo>
                    <a:pt x="23" y="151"/>
                    <a:pt x="23" y="151"/>
                    <a:pt x="23" y="15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97" y="149"/>
                    <a:pt x="97" y="149"/>
                    <a:pt x="97" y="149"/>
                  </a:cubicBezTo>
                  <a:lnTo>
                    <a:pt x="97" y="151"/>
                  </a:lnTo>
                  <a:close/>
                  <a:moveTo>
                    <a:pt x="39" y="140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50" y="102"/>
                    <a:pt x="55" y="104"/>
                    <a:pt x="60" y="104"/>
                  </a:cubicBezTo>
                  <a:cubicBezTo>
                    <a:pt x="65" y="104"/>
                    <a:pt x="70" y="102"/>
                    <a:pt x="73" y="99"/>
                  </a:cubicBezTo>
                  <a:cubicBezTo>
                    <a:pt x="81" y="140"/>
                    <a:pt x="81" y="140"/>
                    <a:pt x="81" y="140"/>
                  </a:cubicBezTo>
                  <a:lnTo>
                    <a:pt x="39" y="140"/>
                  </a:lnTo>
                  <a:close/>
                  <a:moveTo>
                    <a:pt x="71" y="84"/>
                  </a:moveTo>
                  <a:cubicBezTo>
                    <a:pt x="71" y="90"/>
                    <a:pt x="66" y="94"/>
                    <a:pt x="60" y="94"/>
                  </a:cubicBezTo>
                  <a:cubicBezTo>
                    <a:pt x="54" y="94"/>
                    <a:pt x="50" y="90"/>
                    <a:pt x="50" y="84"/>
                  </a:cubicBezTo>
                  <a:cubicBezTo>
                    <a:pt x="50" y="78"/>
                    <a:pt x="54" y="73"/>
                    <a:pt x="60" y="73"/>
                  </a:cubicBezTo>
                  <a:cubicBezTo>
                    <a:pt x="66" y="73"/>
                    <a:pt x="71" y="78"/>
                    <a:pt x="71" y="84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3D435C53-18E6-3F40-A889-5A04D47A4E71}"/>
              </a:ext>
            </a:extLst>
          </p:cNvPr>
          <p:cNvCxnSpPr>
            <a:stCxn id="146" idx="1"/>
          </p:cNvCxnSpPr>
          <p:nvPr/>
        </p:nvCxnSpPr>
        <p:spPr bwMode="gray">
          <a:xfrm flipH="1">
            <a:off x="7220624" y="4219442"/>
            <a:ext cx="1391003" cy="6668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E96F997F-4471-A94D-859D-0757A62D86A9}"/>
              </a:ext>
            </a:extLst>
          </p:cNvPr>
          <p:cNvGrpSpPr/>
          <p:nvPr/>
        </p:nvGrpSpPr>
        <p:grpSpPr>
          <a:xfrm>
            <a:off x="10325060" y="1901930"/>
            <a:ext cx="791313" cy="802906"/>
            <a:chOff x="2355315" y="1901011"/>
            <a:chExt cx="791416" cy="803011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58F691F1-960C-D644-8A25-97D0917B1826}"/>
                </a:ext>
              </a:extLst>
            </p:cNvPr>
            <p:cNvSpPr txBox="1"/>
            <p:nvPr/>
          </p:nvSpPr>
          <p:spPr bwMode="gray">
            <a:xfrm>
              <a:off x="2355315" y="2189284"/>
              <a:ext cx="791416" cy="514738"/>
            </a:xfrm>
            <a:prstGeom prst="rect">
              <a:avLst/>
            </a:prstGeom>
            <a:noFill/>
          </p:spPr>
          <p:txBody>
            <a:bodyPr wrap="none" lIns="71991" tIns="71991" rIns="71991" bIns="71991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3</a:t>
              </a:r>
              <a:r>
                <a:rPr lang="en-US" sz="1200" baseline="30000">
                  <a:solidFill>
                    <a:srgbClr val="000000"/>
                  </a:solidFill>
                </a:rPr>
                <a:t>rd</a:t>
              </a:r>
              <a:r>
                <a:rPr lang="en-US" sz="1200">
                  <a:solidFill>
                    <a:srgbClr val="000000"/>
                  </a:solidFill>
                </a:rPr>
                <a:t> party 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Cloud</a:t>
              </a: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B8C8FDF0-36DA-D542-BAF5-A54B9973DBC9}"/>
                </a:ext>
              </a:extLst>
            </p:cNvPr>
            <p:cNvGrpSpPr/>
            <p:nvPr/>
          </p:nvGrpSpPr>
          <p:grpSpPr>
            <a:xfrm>
              <a:off x="2432237" y="1901011"/>
              <a:ext cx="609600" cy="345018"/>
              <a:chOff x="4461513" y="396345"/>
              <a:chExt cx="609600" cy="345018"/>
            </a:xfrm>
          </p:grpSpPr>
          <p:sp>
            <p:nvSpPr>
              <p:cNvPr id="194" name="Arc 193">
                <a:extLst>
                  <a:ext uri="{FF2B5EF4-FFF2-40B4-BE49-F238E27FC236}">
                    <a16:creationId xmlns:a16="http://schemas.microsoft.com/office/drawing/2014/main" id="{6F24BC2E-EA04-A541-A4CE-407C764336FC}"/>
                  </a:ext>
                </a:extLst>
              </p:cNvPr>
              <p:cNvSpPr/>
              <p:nvPr/>
            </p:nvSpPr>
            <p:spPr>
              <a:xfrm>
                <a:off x="4872775" y="543025"/>
                <a:ext cx="198338" cy="198338"/>
              </a:xfrm>
              <a:prstGeom prst="arc">
                <a:avLst>
                  <a:gd name="adj1" fmla="val 14279559"/>
                  <a:gd name="adj2" fmla="val 5407259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Arc 194">
                <a:extLst>
                  <a:ext uri="{FF2B5EF4-FFF2-40B4-BE49-F238E27FC236}">
                    <a16:creationId xmlns:a16="http://schemas.microsoft.com/office/drawing/2014/main" id="{36332B86-6964-8949-A4A6-D20A447006E2}"/>
                  </a:ext>
                </a:extLst>
              </p:cNvPr>
              <p:cNvSpPr/>
              <p:nvPr/>
            </p:nvSpPr>
            <p:spPr>
              <a:xfrm>
                <a:off x="4636160" y="396345"/>
                <a:ext cx="288273" cy="288273"/>
              </a:xfrm>
              <a:prstGeom prst="arc">
                <a:avLst>
                  <a:gd name="adj1" fmla="val 11796051"/>
                  <a:gd name="adj2" fmla="val 57538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Arc 195">
                <a:extLst>
                  <a:ext uri="{FF2B5EF4-FFF2-40B4-BE49-F238E27FC236}">
                    <a16:creationId xmlns:a16="http://schemas.microsoft.com/office/drawing/2014/main" id="{C3358825-6CF9-C348-9703-C1CD2F024191}"/>
                  </a:ext>
                </a:extLst>
              </p:cNvPr>
              <p:cNvSpPr/>
              <p:nvPr/>
            </p:nvSpPr>
            <p:spPr>
              <a:xfrm>
                <a:off x="4461513" y="476781"/>
                <a:ext cx="264582" cy="264582"/>
              </a:xfrm>
              <a:prstGeom prst="arc">
                <a:avLst>
                  <a:gd name="adj1" fmla="val 5444951"/>
                  <a:gd name="adj2" fmla="val 1764541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488B3342-A9FA-BC40-AED5-20AD6F0B1C3B}"/>
                  </a:ext>
                </a:extLst>
              </p:cNvPr>
              <p:cNvCxnSpPr/>
              <p:nvPr/>
            </p:nvCxnSpPr>
            <p:spPr>
              <a:xfrm>
                <a:off x="4592074" y="741352"/>
                <a:ext cx="379661" cy="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0CFA6A0-FFE3-3649-A9CE-A754EC3CBCAC}"/>
              </a:ext>
            </a:extLst>
          </p:cNvPr>
          <p:cNvGrpSpPr/>
          <p:nvPr/>
        </p:nvGrpSpPr>
        <p:grpSpPr>
          <a:xfrm>
            <a:off x="10293727" y="4887495"/>
            <a:ext cx="1105587" cy="1045880"/>
            <a:chOff x="534777" y="6428693"/>
            <a:chExt cx="1105730" cy="1046016"/>
          </a:xfrm>
        </p:grpSpPr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2FB480-94D9-4741-90BB-8E7C8F4C4390}"/>
                </a:ext>
              </a:extLst>
            </p:cNvPr>
            <p:cNvSpPr txBox="1"/>
            <p:nvPr/>
          </p:nvSpPr>
          <p:spPr bwMode="gray">
            <a:xfrm>
              <a:off x="534777" y="6775232"/>
              <a:ext cx="1105730" cy="699477"/>
            </a:xfrm>
            <a:prstGeom prst="rect">
              <a:avLst/>
            </a:prstGeom>
            <a:noFill/>
          </p:spPr>
          <p:txBody>
            <a:bodyPr wrap="none" lIns="71991" tIns="71991" rIns="71991" bIns="71991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ABB Ability™ 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Enabled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Device</a:t>
              </a:r>
            </a:p>
          </p:txBody>
        </p:sp>
        <p:sp>
          <p:nvSpPr>
            <p:cNvPr id="200" name="Freeform 246">
              <a:extLst>
                <a:ext uri="{FF2B5EF4-FFF2-40B4-BE49-F238E27FC236}">
                  <a16:creationId xmlns:a16="http://schemas.microsoft.com/office/drawing/2014/main" id="{94BBDFBE-B50D-6F47-A538-A4BBADB3259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3982" y="6428693"/>
              <a:ext cx="247320" cy="345395"/>
            </a:xfrm>
            <a:custGeom>
              <a:avLst/>
              <a:gdLst>
                <a:gd name="T0" fmla="*/ 102 w 115"/>
                <a:gd name="T1" fmla="*/ 0 h 161"/>
                <a:gd name="T2" fmla="*/ 28 w 115"/>
                <a:gd name="T3" fmla="*/ 15 h 161"/>
                <a:gd name="T4" fmla="*/ 0 w 115"/>
                <a:gd name="T5" fmla="*/ 33 h 161"/>
                <a:gd name="T6" fmla="*/ 40 w 115"/>
                <a:gd name="T7" fmla="*/ 85 h 161"/>
                <a:gd name="T8" fmla="*/ 19 w 115"/>
                <a:gd name="T9" fmla="*/ 140 h 161"/>
                <a:gd name="T10" fmla="*/ 14 w 115"/>
                <a:gd name="T11" fmla="*/ 156 h 161"/>
                <a:gd name="T12" fmla="*/ 102 w 115"/>
                <a:gd name="T13" fmla="*/ 161 h 161"/>
                <a:gd name="T14" fmla="*/ 107 w 115"/>
                <a:gd name="T15" fmla="*/ 145 h 161"/>
                <a:gd name="T16" fmla="*/ 91 w 115"/>
                <a:gd name="T17" fmla="*/ 140 h 161"/>
                <a:gd name="T18" fmla="*/ 80 w 115"/>
                <a:gd name="T19" fmla="*/ 83 h 161"/>
                <a:gd name="T20" fmla="*/ 39 w 115"/>
                <a:gd name="T21" fmla="*/ 41 h 161"/>
                <a:gd name="T22" fmla="*/ 92 w 115"/>
                <a:gd name="T23" fmla="*/ 25 h 161"/>
                <a:gd name="T24" fmla="*/ 97 w 115"/>
                <a:gd name="T25" fmla="*/ 37 h 161"/>
                <a:gd name="T26" fmla="*/ 107 w 115"/>
                <a:gd name="T27" fmla="*/ 27 h 161"/>
                <a:gd name="T28" fmla="*/ 102 w 115"/>
                <a:gd name="T29" fmla="*/ 10 h 161"/>
                <a:gd name="T30" fmla="*/ 102 w 115"/>
                <a:gd name="T31" fmla="*/ 19 h 161"/>
                <a:gd name="T32" fmla="*/ 102 w 115"/>
                <a:gd name="T33" fmla="*/ 10 h 161"/>
                <a:gd name="T34" fmla="*/ 28 w 115"/>
                <a:gd name="T35" fmla="*/ 51 h 161"/>
                <a:gd name="T36" fmla="*/ 52 w 115"/>
                <a:gd name="T37" fmla="*/ 65 h 161"/>
                <a:gd name="T38" fmla="*/ 38 w 115"/>
                <a:gd name="T39" fmla="*/ 23 h 161"/>
                <a:gd name="T40" fmla="*/ 40 w 115"/>
                <a:gd name="T41" fmla="*/ 27 h 161"/>
                <a:gd name="T42" fmla="*/ 10 w 115"/>
                <a:gd name="T43" fmla="*/ 33 h 161"/>
                <a:gd name="T44" fmla="*/ 31 w 115"/>
                <a:gd name="T45" fmla="*/ 33 h 161"/>
                <a:gd name="T46" fmla="*/ 10 w 115"/>
                <a:gd name="T47" fmla="*/ 33 h 161"/>
                <a:gd name="T48" fmla="*/ 23 w 115"/>
                <a:gd name="T49" fmla="*/ 151 h 161"/>
                <a:gd name="T50" fmla="*/ 97 w 115"/>
                <a:gd name="T51" fmla="*/ 149 h 161"/>
                <a:gd name="T52" fmla="*/ 39 w 115"/>
                <a:gd name="T53" fmla="*/ 140 h 161"/>
                <a:gd name="T54" fmla="*/ 60 w 115"/>
                <a:gd name="T55" fmla="*/ 104 h 161"/>
                <a:gd name="T56" fmla="*/ 81 w 115"/>
                <a:gd name="T57" fmla="*/ 140 h 161"/>
                <a:gd name="T58" fmla="*/ 71 w 115"/>
                <a:gd name="T59" fmla="*/ 84 h 161"/>
                <a:gd name="T60" fmla="*/ 50 w 115"/>
                <a:gd name="T61" fmla="*/ 84 h 161"/>
                <a:gd name="T62" fmla="*/ 71 w 115"/>
                <a:gd name="T63" fmla="*/ 8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5" h="161">
                  <a:moveTo>
                    <a:pt x="115" y="14"/>
                  </a:moveTo>
                  <a:cubicBezTo>
                    <a:pt x="115" y="7"/>
                    <a:pt x="109" y="0"/>
                    <a:pt x="102" y="0"/>
                  </a:cubicBezTo>
                  <a:cubicBezTo>
                    <a:pt x="97" y="0"/>
                    <a:pt x="94" y="2"/>
                    <a:pt x="91" y="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5" y="14"/>
                    <a:pt x="23" y="13"/>
                    <a:pt x="20" y="13"/>
                  </a:cubicBezTo>
                  <a:cubicBezTo>
                    <a:pt x="9" y="13"/>
                    <a:pt x="0" y="22"/>
                    <a:pt x="0" y="33"/>
                  </a:cubicBezTo>
                  <a:cubicBezTo>
                    <a:pt x="0" y="43"/>
                    <a:pt x="8" y="51"/>
                    <a:pt x="18" y="53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02" y="161"/>
                    <a:pt x="102" y="161"/>
                    <a:pt x="102" y="161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74"/>
                    <a:pt x="73" y="66"/>
                    <a:pt x="65" y="64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0"/>
                    <a:pt x="40" y="38"/>
                    <a:pt x="40" y="37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6"/>
                    <a:pt x="95" y="27"/>
                    <a:pt x="97" y="2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12" y="25"/>
                    <a:pt x="115" y="20"/>
                    <a:pt x="115" y="14"/>
                  </a:cubicBezTo>
                  <a:close/>
                  <a:moveTo>
                    <a:pt x="102" y="10"/>
                  </a:moveTo>
                  <a:cubicBezTo>
                    <a:pt x="104" y="10"/>
                    <a:pt x="106" y="12"/>
                    <a:pt x="106" y="14"/>
                  </a:cubicBezTo>
                  <a:cubicBezTo>
                    <a:pt x="106" y="17"/>
                    <a:pt x="104" y="19"/>
                    <a:pt x="102" y="19"/>
                  </a:cubicBezTo>
                  <a:cubicBezTo>
                    <a:pt x="100" y="19"/>
                    <a:pt x="98" y="17"/>
                    <a:pt x="98" y="14"/>
                  </a:cubicBezTo>
                  <a:cubicBezTo>
                    <a:pt x="98" y="12"/>
                    <a:pt x="100" y="10"/>
                    <a:pt x="102" y="10"/>
                  </a:cubicBezTo>
                  <a:close/>
                  <a:moveTo>
                    <a:pt x="43" y="73"/>
                  </a:moveTo>
                  <a:cubicBezTo>
                    <a:pt x="28" y="51"/>
                    <a:pt x="28" y="51"/>
                    <a:pt x="28" y="51"/>
                  </a:cubicBezTo>
                  <a:cubicBezTo>
                    <a:pt x="30" y="51"/>
                    <a:pt x="32" y="50"/>
                    <a:pt x="33" y="49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8" y="67"/>
                    <a:pt x="45" y="70"/>
                    <a:pt x="43" y="73"/>
                  </a:cubicBezTo>
                  <a:close/>
                  <a:moveTo>
                    <a:pt x="38" y="23"/>
                  </a:moveTo>
                  <a:cubicBezTo>
                    <a:pt x="86" y="16"/>
                    <a:pt x="86" y="16"/>
                    <a:pt x="86" y="1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9" y="26"/>
                    <a:pt x="38" y="24"/>
                    <a:pt x="38" y="23"/>
                  </a:cubicBezTo>
                  <a:close/>
                  <a:moveTo>
                    <a:pt x="10" y="33"/>
                  </a:moveTo>
                  <a:cubicBezTo>
                    <a:pt x="10" y="27"/>
                    <a:pt x="15" y="23"/>
                    <a:pt x="20" y="23"/>
                  </a:cubicBezTo>
                  <a:cubicBezTo>
                    <a:pt x="26" y="23"/>
                    <a:pt x="31" y="27"/>
                    <a:pt x="31" y="33"/>
                  </a:cubicBezTo>
                  <a:cubicBezTo>
                    <a:pt x="31" y="39"/>
                    <a:pt x="26" y="43"/>
                    <a:pt x="20" y="43"/>
                  </a:cubicBezTo>
                  <a:cubicBezTo>
                    <a:pt x="15" y="43"/>
                    <a:pt x="10" y="39"/>
                    <a:pt x="10" y="33"/>
                  </a:cubicBezTo>
                  <a:close/>
                  <a:moveTo>
                    <a:pt x="97" y="151"/>
                  </a:moveTo>
                  <a:cubicBezTo>
                    <a:pt x="23" y="151"/>
                    <a:pt x="23" y="151"/>
                    <a:pt x="23" y="15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97" y="149"/>
                    <a:pt x="97" y="149"/>
                    <a:pt x="97" y="149"/>
                  </a:cubicBezTo>
                  <a:lnTo>
                    <a:pt x="97" y="151"/>
                  </a:lnTo>
                  <a:close/>
                  <a:moveTo>
                    <a:pt x="39" y="140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50" y="102"/>
                    <a:pt x="55" y="104"/>
                    <a:pt x="60" y="104"/>
                  </a:cubicBezTo>
                  <a:cubicBezTo>
                    <a:pt x="65" y="104"/>
                    <a:pt x="70" y="102"/>
                    <a:pt x="73" y="99"/>
                  </a:cubicBezTo>
                  <a:cubicBezTo>
                    <a:pt x="81" y="140"/>
                    <a:pt x="81" y="140"/>
                    <a:pt x="81" y="140"/>
                  </a:cubicBezTo>
                  <a:lnTo>
                    <a:pt x="39" y="140"/>
                  </a:lnTo>
                  <a:close/>
                  <a:moveTo>
                    <a:pt x="71" y="84"/>
                  </a:moveTo>
                  <a:cubicBezTo>
                    <a:pt x="71" y="90"/>
                    <a:pt x="66" y="94"/>
                    <a:pt x="60" y="94"/>
                  </a:cubicBezTo>
                  <a:cubicBezTo>
                    <a:pt x="54" y="94"/>
                    <a:pt x="50" y="90"/>
                    <a:pt x="50" y="84"/>
                  </a:cubicBezTo>
                  <a:cubicBezTo>
                    <a:pt x="50" y="78"/>
                    <a:pt x="54" y="73"/>
                    <a:pt x="60" y="73"/>
                  </a:cubicBezTo>
                  <a:cubicBezTo>
                    <a:pt x="66" y="73"/>
                    <a:pt x="71" y="78"/>
                    <a:pt x="71" y="84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336C0859-7307-9747-A923-9BBFA07493A9}"/>
              </a:ext>
            </a:extLst>
          </p:cNvPr>
          <p:cNvGrpSpPr/>
          <p:nvPr/>
        </p:nvGrpSpPr>
        <p:grpSpPr>
          <a:xfrm>
            <a:off x="7147510" y="1879704"/>
            <a:ext cx="1080744" cy="782498"/>
            <a:chOff x="1125535" y="1884502"/>
            <a:chExt cx="1080744" cy="782498"/>
          </a:xfrm>
        </p:grpSpPr>
        <p:pic>
          <p:nvPicPr>
            <p:cNvPr id="202" name="Graphic 67" descr="Shopping cart">
              <a:extLst>
                <a:ext uri="{FF2B5EF4-FFF2-40B4-BE49-F238E27FC236}">
                  <a16:creationId xmlns:a16="http://schemas.microsoft.com/office/drawing/2014/main" id="{E263BA7A-EFD1-4848-9E9B-1234C09A9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44484" y="1884502"/>
              <a:ext cx="504000" cy="504000"/>
            </a:xfrm>
            <a:prstGeom prst="rect">
              <a:avLst/>
            </a:prstGeom>
          </p:spPr>
        </p:pic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8937280B-29B6-6F46-B90D-BA277F9170D2}"/>
                </a:ext>
              </a:extLst>
            </p:cNvPr>
            <p:cNvSpPr/>
            <p:nvPr/>
          </p:nvSpPr>
          <p:spPr>
            <a:xfrm>
              <a:off x="1125535" y="2390001"/>
              <a:ext cx="10807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Marketplace</a:t>
              </a:r>
            </a:p>
          </p:txBody>
        </p:sp>
      </p:grp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6D3743DC-D36B-1A45-99F4-6E609D3FAF9A}"/>
              </a:ext>
            </a:extLst>
          </p:cNvPr>
          <p:cNvCxnSpPr>
            <a:cxnSpLocks/>
            <a:stCxn id="202" idx="3"/>
          </p:cNvCxnSpPr>
          <p:nvPr/>
        </p:nvCxnSpPr>
        <p:spPr bwMode="gray">
          <a:xfrm>
            <a:off x="7970459" y="2131704"/>
            <a:ext cx="7397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470869B4-CAF1-C543-A6C0-B877AD447C43}"/>
              </a:ext>
            </a:extLst>
          </p:cNvPr>
          <p:cNvSpPr txBox="1"/>
          <p:nvPr/>
        </p:nvSpPr>
        <p:spPr bwMode="gray">
          <a:xfrm>
            <a:off x="10185445" y="3162318"/>
            <a:ext cx="358554" cy="3960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/>
              <a:t>5G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9C7719F2-E8E2-E846-BB52-2E33A174CFAC}"/>
              </a:ext>
            </a:extLst>
          </p:cNvPr>
          <p:cNvSpPr/>
          <p:nvPr/>
        </p:nvSpPr>
        <p:spPr>
          <a:xfrm>
            <a:off x="7273079" y="5747869"/>
            <a:ext cx="37870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Analog/legacy devices</a:t>
            </a:r>
            <a:endParaRPr lang="en-US" sz="1200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28A6DA9D-6A8B-3548-98CA-C1F3CA7231A8}"/>
              </a:ext>
            </a:extLst>
          </p:cNvPr>
          <p:cNvCxnSpPr>
            <a:cxnSpLocks/>
          </p:cNvCxnSpPr>
          <p:nvPr/>
        </p:nvCxnSpPr>
        <p:spPr bwMode="gray">
          <a:xfrm>
            <a:off x="9554012" y="2131704"/>
            <a:ext cx="7397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Picture 207">
            <a:extLst>
              <a:ext uri="{FF2B5EF4-FFF2-40B4-BE49-F238E27FC236}">
                <a16:creationId xmlns:a16="http://schemas.microsoft.com/office/drawing/2014/main" id="{472DE76B-853D-AA42-B689-45262588D9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034" t="4981" r="12147"/>
          <a:stretch/>
        </p:blipFill>
        <p:spPr>
          <a:xfrm>
            <a:off x="7793785" y="2897533"/>
            <a:ext cx="1069250" cy="940738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F9BC7B2A-DBC3-5542-B502-F30495D45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97" b="93750" l="3516" r="99414">
                        <a14:foregroundMark x1="49219" y1="34115" x2="37402" y2="41667"/>
                        <a14:foregroundMark x1="37402" y1="41667" x2="31738" y2="77214"/>
                        <a14:foregroundMark x1="31738" y1="77214" x2="41602" y2="64974"/>
                        <a14:foregroundMark x1="41602" y1="64974" x2="87793" y2="72656"/>
                        <a14:foregroundMark x1="87793" y1="72656" x2="89648" y2="64323"/>
                        <a14:foregroundMark x1="52539" y1="72135" x2="38281" y2="70964"/>
                        <a14:foregroundMark x1="38281" y1="70964" x2="44141" y2="53776"/>
                        <a14:foregroundMark x1="44141" y1="53776" x2="58789" y2="57813"/>
                        <a14:foregroundMark x1="58789" y1="57813" x2="72070" y2="54557"/>
                        <a14:foregroundMark x1="72070" y1="54557" x2="58398" y2="50260"/>
                        <a14:foregroundMark x1="58398" y1="50260" x2="51367" y2="56641"/>
                        <a14:foregroundMark x1="50684" y1="51302" x2="71289" y2="52865"/>
                        <a14:foregroundMark x1="71289" y1="52865" x2="57422" y2="62500"/>
                        <a14:foregroundMark x1="57422" y1="62500" x2="64844" y2="73828"/>
                        <a14:foregroundMark x1="64160" y1="73828" x2="51953" y2="74219"/>
                        <a14:foregroundMark x1="58984" y1="72526" x2="51660" y2="72526"/>
                        <a14:foregroundMark x1="55957" y1="61068" x2="46387" y2="63151"/>
                        <a14:foregroundMark x1="44238" y1="58203" x2="42480" y2="41927"/>
                        <a14:foregroundMark x1="43652" y1="56250" x2="53809" y2="44792"/>
                        <a14:foregroundMark x1="53809" y1="44792" x2="79883" y2="54167"/>
                        <a14:foregroundMark x1="81348" y1="68490" x2="70117" y2="58854"/>
                        <a14:foregroundMark x1="70117" y1="58854" x2="75195" y2="64714"/>
                        <a14:foregroundMark x1="81348" y1="63542" x2="84277" y2="45313"/>
                        <a14:foregroundMark x1="84277" y1="45313" x2="75391" y2="32292"/>
                        <a14:foregroundMark x1="75391" y1="32292" x2="45410" y2="31901"/>
                        <a14:foregroundMark x1="45410" y1="31901" x2="52832" y2="24349"/>
                        <a14:foregroundMark x1="30469" y1="62760" x2="17383" y2="64063"/>
                        <a14:foregroundMark x1="17383" y1="64063" x2="25293" y2="63542"/>
                        <a14:foregroundMark x1="89355" y1="76172" x2="93359" y2="66016"/>
                        <a14:foregroundMark x1="92676" y1="75000" x2="94824" y2="82813"/>
                        <a14:foregroundMark x1="93945" y1="73307" x2="95508" y2="79427"/>
                        <a14:foregroundMark x1="93945" y1="87240" x2="94531" y2="93750"/>
                        <a14:foregroundMark x1="82910" y1="42708" x2="84766" y2="34896"/>
                        <a14:foregroundMark x1="84766" y1="34115" x2="86621" y2="27604"/>
                        <a14:foregroundMark x1="30762" y1="71354" x2="24023" y2="58594"/>
                        <a14:foregroundMark x1="26465" y1="70443" x2="15137" y2="70964"/>
                        <a14:foregroundMark x1="23145" y1="59115" x2="9668" y2="56250"/>
                        <a14:foregroundMark x1="9668" y1="56250" x2="9668" y2="56250"/>
                        <a14:foregroundMark x1="15430" y1="73307" x2="11133" y2="77865"/>
                        <a14:foregroundMark x1="11523" y1="65234" x2="5371" y2="64323"/>
                        <a14:foregroundMark x1="9961" y1="61068" x2="4395" y2="61849"/>
                        <a14:foregroundMark x1="3516" y1="59115" x2="6543" y2="75391"/>
                        <a14:foregroundMark x1="48242" y1="49609" x2="60742" y2="37500"/>
                        <a14:foregroundMark x1="60742" y1="37500" x2="61719" y2="35807"/>
                        <a14:foregroundMark x1="43945" y1="42318" x2="65039" y2="42188"/>
                        <a14:foregroundMark x1="65039" y1="42188" x2="73730" y2="42708"/>
                        <a14:foregroundMark x1="57422" y1="27604" x2="71973" y2="29688"/>
                        <a14:foregroundMark x1="71973" y1="29688" x2="74902" y2="29557"/>
                        <a14:foregroundMark x1="47656" y1="30859" x2="37207" y2="29557"/>
                        <a14:foregroundMark x1="30762" y1="52083" x2="20410" y2="53776"/>
                        <a14:foregroundMark x1="37500" y1="56250" x2="28027" y2="56641"/>
                        <a14:foregroundMark x1="85645" y1="56250" x2="88770" y2="48047"/>
                        <a14:foregroundMark x1="86914" y1="45182" x2="82324" y2="28646"/>
                        <a14:foregroundMark x1="82324" y1="28646" x2="78613" y2="26823"/>
                        <a14:foregroundMark x1="82324" y1="45573" x2="74023" y2="45573"/>
                        <a14:foregroundMark x1="41504" y1="68099" x2="39355" y2="70443"/>
                        <a14:foregroundMark x1="38770" y1="63151" x2="35352" y2="64323"/>
                        <a14:foregroundMark x1="72168" y1="42708" x2="67871" y2="34896"/>
                        <a14:foregroundMark x1="86621" y1="43880" x2="86621" y2="34505"/>
                        <a14:foregroundMark x1="15137" y1="61458" x2="11523" y2="62760"/>
                        <a14:foregroundMark x1="13672" y1="74219" x2="10840" y2="76563"/>
                        <a14:foregroundMark x1="26855" y1="57813" x2="24316" y2="59115"/>
                        <a14:foregroundMark x1="13965" y1="77083" x2="11133" y2="78646"/>
                        <a14:foregroundMark x1="86230" y1="78646" x2="85938" y2="77865"/>
                        <a14:foregroundMark x1="85938" y1="77474" x2="85645" y2="78646"/>
                        <a14:foregroundMark x1="37500" y1="77474" x2="39941" y2="77474"/>
                        <a14:foregroundMark x1="97949" y1="81901" x2="99414" y2="85156"/>
                      </a14:backgroundRemoval>
                    </a14:imgEffect>
                  </a14:imgLayer>
                </a14:imgProps>
              </a:ext>
            </a:extLst>
          </a:blip>
          <a:srcRect t="8502" b="6758"/>
          <a:stretch/>
        </p:blipFill>
        <p:spPr>
          <a:xfrm>
            <a:off x="7737464" y="3108307"/>
            <a:ext cx="1090757" cy="6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hr-HR" sz="1400" dirty="0"/>
              <a:t>Operations Data Management Zenon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Sigurna platforma za upravljanje podacima, lako spojiva sa strojevima, infrastrukturom i proizvodnim pogonima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Služi kao baza za druga digitalna rješenja iz ABB Ability</a:t>
            </a:r>
            <a:r>
              <a:rPr lang="hr-HR" sz="1400" baseline="30000" dirty="0"/>
              <a:t>TM</a:t>
            </a:r>
            <a:r>
              <a:rPr lang="hr-HR" sz="1400" dirty="0"/>
              <a:t> platforme ili se može</a:t>
            </a:r>
          </a:p>
          <a:p>
            <a:r>
              <a:rPr lang="hr-HR" sz="1400" dirty="0"/>
              <a:t>      spojiti na druge softverske digitalne pakete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Preko 300 drivera za spajanje na opremu različitih proizvođača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Laka integracija u cloud rješenja preko različitih sučelja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Dugi životni vijek, kompatabilnost sa prijašnjim verzijama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Mala cijena održavanja i nadograđivanja</a:t>
            </a:r>
          </a:p>
          <a:p>
            <a:r>
              <a:rPr lang="hr-HR" sz="1400" dirty="0"/>
              <a:t>       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241" r="12720"/>
          <a:stretch/>
        </p:blipFill>
        <p:spPr>
          <a:xfrm>
            <a:off x="7918805" y="2882674"/>
            <a:ext cx="3934460" cy="308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47" y="964537"/>
            <a:ext cx="11777738" cy="27944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D2C2C-9AE8-4A9C-9869-5BFC999CE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March 10,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7904-4FD6-4F8E-A707-FE4B803D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it-IT" dirty="0"/>
              <a:t>DIGITALNE PLATFORME ZA VERTIKALNO INTERGIRANI DISTRIBUCIJSKI SUSTAV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AC26-0B0B-48E4-900C-EFB10C41C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E6E2C-059D-4BB6-B290-6BC61B53A3B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970913"/>
            <a:ext cx="11520898" cy="289247"/>
          </a:xfrm>
        </p:spPr>
        <p:txBody>
          <a:bodyPr/>
          <a:lstStyle/>
          <a:p>
            <a:r>
              <a:rPr lang="hr-HR" noProof="0" dirty="0"/>
              <a:t>ABB Ability</a:t>
            </a:r>
            <a:r>
              <a:rPr lang="hr-HR" baseline="30000" noProof="0" dirty="0"/>
              <a:t>TM</a:t>
            </a:r>
            <a:endParaRPr lang="en-US" noProof="0" dirty="0"/>
          </a:p>
        </p:txBody>
      </p:sp>
      <p:pic>
        <p:nvPicPr>
          <p:cNvPr id="21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14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 bwMode="gray">
          <a:xfrm>
            <a:off x="332367" y="1857375"/>
            <a:ext cx="11069058" cy="37973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hr-HR" sz="1400" dirty="0"/>
              <a:t>Operations Data Management Zenon</a:t>
            </a:r>
          </a:p>
          <a:p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Prikuplja, analizira, prikazuje i upravlja podacima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Pruža vrijedne uvide o procesima za bolje odluke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Smanjuje vrijeme izvan pogona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Poboljšava energetsku učinkovitost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Maksimalna sigurnost podataka i snažni alati za izvještavanje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Globalna podrška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013" y="3567807"/>
            <a:ext cx="3465767" cy="23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ABB PowerPoint Template 16by9</Template>
  <TotalTime>1933</TotalTime>
  <Words>1915</Words>
  <Application>Microsoft Office PowerPoint</Application>
  <PresentationFormat>Widescreen</PresentationFormat>
  <Paragraphs>695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ABBvoice</vt:lpstr>
      <vt:lpstr>ABBvoice-Bold</vt:lpstr>
      <vt:lpstr>ABBvoiceOffice</vt:lpstr>
      <vt:lpstr>ABBvoice-Regular</vt:lpstr>
      <vt:lpstr>Arial</vt:lpstr>
      <vt:lpstr>Symbol</vt:lpstr>
      <vt:lpstr>Wingdings</vt:lpstr>
      <vt:lpstr>ABB Master</vt:lpstr>
      <vt:lpstr>SEMINAR DIGITALNE PLATFORME ZA VERTIKALNO INTERGIRANI DISTRIBUCIJSKI SUSTAV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Distribution Solutions</dc:title>
  <dc:creator>Karolina Galkowska</dc:creator>
  <cp:lastModifiedBy>Zdenko Tonković</cp:lastModifiedBy>
  <cp:revision>393</cp:revision>
  <dcterms:created xsi:type="dcterms:W3CDTF">2018-03-07T08:54:23Z</dcterms:created>
  <dcterms:modified xsi:type="dcterms:W3CDTF">2020-03-10T09:42:43Z</dcterms:modified>
</cp:coreProperties>
</file>