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59" r:id="rId4"/>
    <p:sldId id="260" r:id="rId5"/>
    <p:sldId id="262" r:id="rId6"/>
    <p:sldId id="264" r:id="rId7"/>
    <p:sldId id="265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68" r:id="rId16"/>
    <p:sldId id="269" r:id="rId17"/>
    <p:sldId id="270" r:id="rId18"/>
    <p:sldId id="271" r:id="rId19"/>
    <p:sldId id="272" r:id="rId20"/>
    <p:sldId id="275" r:id="rId21"/>
    <p:sldId id="273" r:id="rId22"/>
    <p:sldId id="278" r:id="rId23"/>
    <p:sldId id="281" r:id="rId24"/>
    <p:sldId id="279" r:id="rId25"/>
    <p:sldId id="280" r:id="rId26"/>
    <p:sldId id="282" r:id="rId27"/>
    <p:sldId id="283" r:id="rId28"/>
    <p:sldId id="284" r:id="rId29"/>
    <p:sldId id="277" r:id="rId30"/>
    <p:sldId id="291" r:id="rId3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291" autoAdjust="0"/>
  </p:normalViewPr>
  <p:slideViewPr>
    <p:cSldViewPr>
      <p:cViewPr varScale="1">
        <p:scale>
          <a:sx n="128" d="100"/>
          <a:sy n="128" d="100"/>
        </p:scale>
        <p:origin x="1137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Sheet1!$B$12125</c:f>
              <c:strCache>
                <c:ptCount val="1"/>
              </c:strCache>
            </c:strRef>
          </c:tx>
          <c:spPr>
            <a:solidFill>
              <a:srgbClr val="36C746"/>
            </a:solidFill>
            <a:ln w="25400" cap="flat" cmpd="sng" algn="ctr">
              <a:noFill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Sheet1!$B$2:$B$12</c:f>
              <c:numCache>
                <c:formatCode>0</c:formatCode>
                <c:ptCount val="11"/>
                <c:pt idx="0">
                  <c:v>2</c:v>
                </c:pt>
                <c:pt idx="1">
                  <c:v>5</c:v>
                </c:pt>
                <c:pt idx="2">
                  <c:v>8</c:v>
                </c:pt>
                <c:pt idx="3">
                  <c:v>12</c:v>
                </c:pt>
                <c:pt idx="4">
                  <c:v>17</c:v>
                </c:pt>
                <c:pt idx="5">
                  <c:v>18</c:v>
                </c:pt>
                <c:pt idx="6">
                  <c:v>35</c:v>
                </c:pt>
                <c:pt idx="7">
                  <c:v>82</c:v>
                </c:pt>
                <c:pt idx="8">
                  <c:v>141</c:v>
                </c:pt>
                <c:pt idx="9">
                  <c:v>144</c:v>
                </c:pt>
                <c:pt idx="10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C-486B-B29A-42F5FC2CCB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-1572133920"/>
        <c:axId val="-1427390496"/>
      </c:barChart>
      <c:catAx>
        <c:axId val="-157213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27390496"/>
        <c:crosses val="autoZero"/>
        <c:auto val="1"/>
        <c:lblAlgn val="ctr"/>
        <c:lblOffset val="100"/>
        <c:noMultiLvlLbl val="0"/>
      </c:catAx>
      <c:valAx>
        <c:axId val="-142739049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213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1036A9-1C59-457B-8DDD-C171BE62BE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13BC3-4B8C-4D98-8E16-EBDCD3CB50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B9305-37C4-444A-9F6F-31328BCD747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97FED-E542-489D-866C-D003A4C4F8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BCCA2-E1CD-4061-A1AA-278313511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DAABD-6300-4274-8756-8BFF4492C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55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731B7-4237-4C9E-9447-F5057482FAE0}" type="datetimeFigureOut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33C93-8FE1-443D-B56F-8C9A7162024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265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eme/točke razgovora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Potražnja za energijom nastaviti će se povećavati pod pritiskom 3 megatrendova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691" indent="-177691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Urbaniza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cija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u idućih 30 godina svake godine će se urbanizirati 70 milijuna ljudi ( kao da svake godine gradimo 7 novih gradova kao što je Pariz)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691" indent="-177691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Digit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alizacija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u idućih 5 godina povezati ćemo se sa webom  sa 20 puta više uređaja, rezultat je veći promet, više podataka,više prostora za pohranu i više potrošnje energije.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691" indent="-177691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izacija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Industrija je već više od 30% svjetske potrošnje energije i povećat će se za 50% u sljedećih 35 godina.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34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082">
              <a:defRPr/>
            </a:pP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Teme točke razgovora: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691" indent="-177691" defTabSz="990082">
              <a:buFont typeface="Arial" panose="020B0604020202020204" pitchFamily="34" charset="0"/>
              <a:buChar char="•"/>
              <a:defRPr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Da bi postigli riješenje ove dileme, moramo ponovno razmisliti o svijetu u kojem živimo kako bismo ga učinili električnijim,digitaliziranijim,dekarboniziranijim i decentraliziranijim.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691" indent="-177691" defTabSz="990082">
              <a:buFont typeface="Arial" panose="020B0604020202020204" pitchFamily="34" charset="0"/>
              <a:buChar char="•"/>
              <a:defRPr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U djelatnostima kojima služimo digitalizacija će imati najznačajniji utjecaj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101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hr-HR" dirty="0"/>
            </a:b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 AV-TEST trenutno registrira više od 400.000 novih zlonamjernih programa svaki dan. Oni se ispituju pomoću alata za analizu Sunshine i VTEST, klasificiraju se prema njihovim karakteristikama i spremaju. Programi vizualizacije zatim pretvaraju rezultate u dijagrame koji se mogu ažurirati i proizvesti trenutnu statistiku zlonamjernog softvera. Nijedno trenutno AV ili Firewall rješenje ne može blokirati mnoge nove napade, stoga se mora implementirati strategija obrane u dubini.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914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721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Update with CSE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 or </a:t>
            </a:r>
            <a:r>
              <a:rPr lang="en-US" dirty="0">
                <a:latin typeface="Arial" pitchFamily="34" charset="0"/>
                <a:cs typeface="Arial" pitchFamily="34" charset="0"/>
              </a:rPr>
              <a:t>local cybersecurity expert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  <a:p>
            <a:r>
              <a:rPr lang="en-US" baseline="0" dirty="0">
                <a:latin typeface="Arial" pitchFamily="34" charset="0"/>
                <a:cs typeface="Arial" pitchFamily="34" charset="0"/>
              </a:rPr>
              <a:t>Josh – add questions to spark Q&amp;A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7909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C2183-26EB-48DC-B77C-7C64496CCA76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5694-D12F-407E-867F-4076AC2A118E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C0EA-06F9-48B6-A22C-AC39BA19D40E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2AD04-31F8-4442-8C4E-60706E3D8CCA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C32-B83A-40C6-80BF-874E722D6F0F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1AFC-DCF4-4E07-9E09-A098300B4111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838B-111C-4BA8-9524-18855DF2D9EC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CB25-D4A4-4F12-A5FA-A839D01809A1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432AC-A00B-4AE0-9D92-6DC042CD7FA9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3C71-ABDD-4451-B05E-98F2919C70A5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9326-ADEC-472D-A7C5-DE0151D203E0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B4987-1982-4A6B-9CA3-F8EFDF269F13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02.safelinks.protection.outlook.com/?url=https://www.linkedin.com/feed/news/aluminium-giant-hit-by-cyber-attack-4381307/&amp;data=02|01|ivan.paic@se.com|c3e9fac82d9a4648131308d6acffe04f|6e51e1adc54b4b39b5980ffe9ae68fef|0|0|636886612306370943&amp;sdata=AZG42wSZQf3mH%2Bda%2BDX%2BhXURp4H5h7YxDgzvrJj%2BzsU%3D&amp;reserved=0" TargetMode="External"/><Relationship Id="rId5" Type="http://schemas.openxmlformats.org/officeDocument/2006/relationships/hyperlink" Target="https://eur02.safelinks.protection.outlook.com/?url=https://techcrunch.com/2019/03/19/norsk-hydro-ransomware/&amp;data=02|01|ivan.paic@se.com|c3e9fac82d9a4648131308d6acffe04f|6e51e1adc54b4b39b5980ffe9ae68fef|0|0|636886612306370943&amp;sdata=ypUROaRcjYs%2BBDPCyMcmwl6CvPN2UDInkaR/6kbuf9A%3D&amp;reserved=0" TargetMode="External"/><Relationship Id="rId4" Type="http://schemas.openxmlformats.org/officeDocument/2006/relationships/hyperlink" Target="https://eur02.safelinks.protection.outlook.com/?url=https://www.bloomberg.com/news/articles/2019-03-19/hydro-says-victim-of-extensive-cyber-attack-impacting-operations-jtfgz6td&amp;data=02|01|ivan.paic@se.com|c3e9fac82d9a4648131308d6acffe04f|6e51e1adc54b4b39b5980ffe9ae68fef|0|0|636886612306360939&amp;sdata=4Wi8t0495yv2VZLHRNUeVumH7Zri1LLrSGEZvUPMcG8%3D&amp;reserved=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image" Target="../media/image2.jpeg"/><Relationship Id="rId16" Type="http://schemas.openxmlformats.org/officeDocument/2006/relationships/image" Target="../media/image47.pn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3.pn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jp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2.jpe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3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B64282-78EE-47AD-8729-BE663C237FFD}"/>
              </a:ext>
            </a:extLst>
          </p:cNvPr>
          <p:cNvSpPr/>
          <p:nvPr/>
        </p:nvSpPr>
        <p:spPr>
          <a:xfrm flipV="1">
            <a:off x="4391" y="5218372"/>
            <a:ext cx="9173197" cy="1001454"/>
          </a:xfrm>
          <a:prstGeom prst="rect">
            <a:avLst/>
          </a:prstGeom>
          <a:solidFill>
            <a:srgbClr val="3DCD58">
              <a:alpha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A9E913-D9D4-4B4F-A700-652D01691478}"/>
              </a:ext>
            </a:extLst>
          </p:cNvPr>
          <p:cNvSpPr/>
          <p:nvPr/>
        </p:nvSpPr>
        <p:spPr>
          <a:xfrm rot="10800000" flipV="1">
            <a:off x="10436" y="5150480"/>
            <a:ext cx="9153609" cy="1075402"/>
          </a:xfrm>
          <a:prstGeom prst="rect">
            <a:avLst/>
          </a:prstGeom>
          <a:solidFill>
            <a:srgbClr val="3DCD58">
              <a:alpha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Ivan Paić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Schneider Electric</a:t>
            </a:r>
          </a:p>
        </p:txBody>
      </p:sp>
      <p:pic>
        <p:nvPicPr>
          <p:cNvPr id="8" name="Picture 7" descr="COVER.jpg">
            <a:extLst>
              <a:ext uri="{FF2B5EF4-FFF2-40B4-BE49-F238E27FC236}">
                <a16:creationId xmlns:a16="http://schemas.microsoft.com/office/drawing/2014/main" id="{E2E83E2E-D772-4289-8A42-A23300D8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" y="901259"/>
            <a:ext cx="9163519" cy="431105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1</a:t>
            </a:fld>
            <a:endParaRPr lang="hr-HR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045824" y="-11289"/>
            <a:ext cx="6694488" cy="969962"/>
          </a:xfrm>
        </p:spPr>
        <p:txBody>
          <a:bodyPr>
            <a:noAutofit/>
          </a:bodyPr>
          <a:lstStyle/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200" dirty="0">
                <a:latin typeface="Arial" pitchFamily="34" charset="0"/>
                <a:cs typeface="Arial" pitchFamily="34" charset="0"/>
              </a:rPr>
              <a:t>Seminar</a:t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>  </a:t>
            </a:r>
            <a:r>
              <a:rPr lang="hr-HR" sz="1600" b="1" spc="-60" dirty="0">
                <a:latin typeface="Arial" pitchFamily="34" charset="0"/>
                <a:cs typeface="Arial" pitchFamily="34" charset="0"/>
              </a:rPr>
              <a:t>DIGITALIZACIJA ELEKTROENERGETSKOG SEKTORA </a:t>
            </a:r>
            <a:br>
              <a:rPr lang="hr-HR" sz="1600" b="1" spc="-60" dirty="0">
                <a:latin typeface="Arial" pitchFamily="34" charset="0"/>
                <a:cs typeface="Arial" pitchFamily="34" charset="0"/>
              </a:rPr>
            </a:br>
            <a:r>
              <a:rPr lang="hr-HR" sz="1600" b="1" spc="-60" dirty="0">
                <a:latin typeface="Arial" pitchFamily="34" charset="0"/>
                <a:cs typeface="Arial" pitchFamily="34" charset="0"/>
              </a:rPr>
              <a:t> I  IZAZOVI KIBERNETIČKE SIGURNOSTI</a:t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200" dirty="0">
                <a:latin typeface="Arial" pitchFamily="34" charset="0"/>
                <a:cs typeface="Arial" pitchFamily="34" charset="0"/>
              </a:rPr>
              <a:t>21. ožujka 2019.</a:t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-29196" y="1489181"/>
            <a:ext cx="9144000" cy="3524743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b="1" dirty="0" err="1">
                <a:solidFill>
                  <a:schemeClr val="bg1"/>
                </a:solidFill>
              </a:rPr>
              <a:t>Cybersecurity</a:t>
            </a:r>
            <a:r>
              <a:rPr lang="hr-HR" b="1" dirty="0">
                <a:solidFill>
                  <a:schemeClr val="bg1"/>
                </a:solidFill>
              </a:rPr>
              <a:t> i zaštita podataka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endParaRPr lang="hr-HR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r-HR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r-HR" sz="2000" dirty="0">
                <a:solidFill>
                  <a:schemeClr val="bg1"/>
                </a:solidFill>
              </a:rPr>
              <a:t>U pogrešnim rukama to je otvorena pozivnica...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3671C-0340-4A9A-80FA-B7994339C87B}"/>
              </a:ext>
            </a:extLst>
          </p:cNvPr>
          <p:cNvSpPr/>
          <p:nvPr/>
        </p:nvSpPr>
        <p:spPr>
          <a:xfrm>
            <a:off x="203652" y="1332531"/>
            <a:ext cx="4431682" cy="4904523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7964" tIns="33983" rIns="67964" bIns="3398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294303" y="336122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DIGITALIZACIJA ELEKTROENERGETSKOG SEKTORA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              I  IZAZOVI KIBERNETIČKE SIGURNOSTI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3C34F7-08AD-4440-A40C-AA523E7F4145}"/>
              </a:ext>
            </a:extLst>
          </p:cNvPr>
          <p:cNvSpPr txBox="1"/>
          <p:nvPr/>
        </p:nvSpPr>
        <p:spPr>
          <a:xfrm>
            <a:off x="1475656" y="1636008"/>
            <a:ext cx="4425469" cy="499535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/>
                <a:ea typeface="+mn-ea"/>
                <a:cs typeface="Arial Rounded MT"/>
              </a:rPr>
              <a:t>Nafta i plin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"/>
              <a:ea typeface="+mn-ea"/>
              <a:cs typeface="Arial Rounded MT"/>
            </a:endParaRPr>
          </a:p>
        </p:txBody>
      </p:sp>
      <p:pic>
        <p:nvPicPr>
          <p:cNvPr id="17" name="Picture 16" descr="Oil_and_GasREV.png">
            <a:extLst>
              <a:ext uri="{FF2B5EF4-FFF2-40B4-BE49-F238E27FC236}">
                <a16:creationId xmlns:a16="http://schemas.microsoft.com/office/drawing/2014/main" id="{3F8B2F6D-8378-46BA-9D45-343612AC7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9" y="1539198"/>
            <a:ext cx="662284" cy="662284"/>
          </a:xfrm>
          <a:prstGeom prst="rect">
            <a:avLst/>
          </a:prstGeom>
        </p:spPr>
      </p:pic>
      <p:pic>
        <p:nvPicPr>
          <p:cNvPr id="18" name="Picture 17" descr="O&amp;G.jpg">
            <a:extLst>
              <a:ext uri="{FF2B5EF4-FFF2-40B4-BE49-F238E27FC236}">
                <a16:creationId xmlns:a16="http://schemas.microsoft.com/office/drawing/2014/main" id="{E39C4C98-37F0-4BFE-BC3D-BC2DB17F4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34" y="1318839"/>
            <a:ext cx="4350096" cy="48938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A4F8CA-EB2D-4F51-B92A-7CA703AF4ABC}"/>
              </a:ext>
            </a:extLst>
          </p:cNvPr>
          <p:cNvSpPr txBox="1"/>
          <p:nvPr/>
        </p:nvSpPr>
        <p:spPr>
          <a:xfrm>
            <a:off x="389336" y="2930261"/>
            <a:ext cx="4119331" cy="1792197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 kolovozu 2012, koordinirani napad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“spear-phishing”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bio je usmjeren na računalnu mrežu državnog naftnog poduzeća Saudijske Arabije, Aramico.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Napad je zarazio 30 000 kompjutera i trebalo im je 2 tjedna da pobjede iako nije u potpunosti ugašen protok nafte,što im je bio cilj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71B13FE-CB08-4D4B-BA22-8697C8E5B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291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161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13226" y="399179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DIGITALIZACIJA ELEKTROENERGETSKOG SEKTORA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              I  IZAZOVI KIBERNETIČKE SIGURNOSTI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WWW.jpg">
            <a:extLst>
              <a:ext uri="{FF2B5EF4-FFF2-40B4-BE49-F238E27FC236}">
                <a16:creationId xmlns:a16="http://schemas.microsoft.com/office/drawing/2014/main" id="{F7DC9C28-0000-4BA1-A0A2-FECEFD531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5" y="1412774"/>
            <a:ext cx="4359576" cy="4904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D152A6-08B7-45DA-BAE8-F4ECDC9985E7}"/>
              </a:ext>
            </a:extLst>
          </p:cNvPr>
          <p:cNvSpPr/>
          <p:nvPr/>
        </p:nvSpPr>
        <p:spPr>
          <a:xfrm>
            <a:off x="4486121" y="1412774"/>
            <a:ext cx="4431682" cy="4904523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7964" tIns="33983" rIns="67964" bIns="3398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3726A-FD51-46BA-B0AF-FAEDD3F2FDE2}"/>
              </a:ext>
            </a:extLst>
          </p:cNvPr>
          <p:cNvSpPr txBox="1"/>
          <p:nvPr/>
        </p:nvSpPr>
        <p:spPr>
          <a:xfrm>
            <a:off x="4759480" y="1545717"/>
            <a:ext cx="4425469" cy="499535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/>
                <a:ea typeface="+mn-ea"/>
                <a:cs typeface="Arial Rounded MT"/>
              </a:rPr>
              <a:t>Voda i otpadne vode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"/>
              <a:ea typeface="+mn-ea"/>
              <a:cs typeface="Arial Rounded MT"/>
            </a:endParaRPr>
          </a:p>
        </p:txBody>
      </p:sp>
      <p:pic>
        <p:nvPicPr>
          <p:cNvPr id="13" name="Picture 12" descr="Wastewater_REV.png">
            <a:extLst>
              <a:ext uri="{FF2B5EF4-FFF2-40B4-BE49-F238E27FC236}">
                <a16:creationId xmlns:a16="http://schemas.microsoft.com/office/drawing/2014/main" id="{C8359584-86ED-4E7E-8768-8B7AEA9D6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72" y="1946072"/>
            <a:ext cx="784225" cy="784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EDDDA1-7ED2-4052-B802-6A8AC7CE2A42}"/>
              </a:ext>
            </a:extLst>
          </p:cNvPr>
          <p:cNvSpPr txBox="1"/>
          <p:nvPr/>
        </p:nvSpPr>
        <p:spPr>
          <a:xfrm>
            <a:off x="4301706" y="2996952"/>
            <a:ext cx="4119331" cy="1792197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Hakeri su mogli promjeniti razinu kemikalija koje se koriste za tretiranje pitke vode  u postrojenju za obradu vode.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Napad je bio usredotočen na zastarijelu IT mrežu postrojenja, iskorištavanje sustava plaćanja i pristup koji se koristi za pristup web poslužitelju tvrtke.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A74D575-6467-479F-A998-0F53C3E6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299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41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13226" y="399179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DIGITALIZACIJA ELEKTROENERGETSKOG SEKTORA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              I  IZAZOVI KIBERNETIČKE SIGURNOSTI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2D152A6-08B7-45DA-BAE8-F4ECDC9985E7}"/>
              </a:ext>
            </a:extLst>
          </p:cNvPr>
          <p:cNvSpPr/>
          <p:nvPr/>
        </p:nvSpPr>
        <p:spPr>
          <a:xfrm>
            <a:off x="4572000" y="1412775"/>
            <a:ext cx="4431682" cy="4904523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7964" tIns="33983" rIns="67964" bIns="3398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TELECOMS.jpg">
            <a:extLst>
              <a:ext uri="{FF2B5EF4-FFF2-40B4-BE49-F238E27FC236}">
                <a16:creationId xmlns:a16="http://schemas.microsoft.com/office/drawing/2014/main" id="{2E4586F1-82C2-4D93-9C24-3D4957E9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0" y="1412775"/>
            <a:ext cx="4343208" cy="4898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7830E1-2D94-48D4-8B45-B7F013AD7003}"/>
              </a:ext>
            </a:extLst>
          </p:cNvPr>
          <p:cNvSpPr txBox="1"/>
          <p:nvPr/>
        </p:nvSpPr>
        <p:spPr>
          <a:xfrm>
            <a:off x="4795877" y="1538689"/>
            <a:ext cx="4425469" cy="499535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/>
                <a:ea typeface="+mn-ea"/>
                <a:cs typeface="Arial Rounded MT"/>
              </a:rPr>
              <a:t>Telekomunikacije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"/>
              <a:ea typeface="+mn-ea"/>
              <a:cs typeface="Arial Rounded MT"/>
            </a:endParaRPr>
          </a:p>
        </p:txBody>
      </p:sp>
      <p:pic>
        <p:nvPicPr>
          <p:cNvPr id="17" name="Picture 16" descr="PhoneREV.png">
            <a:extLst>
              <a:ext uri="{FF2B5EF4-FFF2-40B4-BE49-F238E27FC236}">
                <a16:creationId xmlns:a16="http://schemas.microsoft.com/office/drawing/2014/main" id="{64C4E24E-6D69-4DDB-8DB0-6EB113C9D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597070"/>
            <a:ext cx="592766" cy="5927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AB2376-73E6-466C-AD27-173C2097CA00}"/>
              </a:ext>
            </a:extLst>
          </p:cNvPr>
          <p:cNvSpPr txBox="1"/>
          <p:nvPr/>
        </p:nvSpPr>
        <p:spPr>
          <a:xfrm>
            <a:off x="4795877" y="2740889"/>
            <a:ext cx="4119331" cy="1792197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Računalni sustav Britanske telekomunikacijske grupe hakiran je u listopadu 2015, bojali su se da će biti masovni napad na osobne podatke kupaca.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Iako nije bio uspještan kao prvi napad, tvrtka je izgubila 101.000 kupaca i kao rezultat toga pretrpjela troškove od 60M GBP.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CCBA5C0-DDBE-472B-9712-4F7424CE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299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61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13226" y="399179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DIGITALIZACIJA ELEKTROENERGETSKOG SEKTORA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              I  IZAZOVI KIBERNETIČKE SIGURNOSTI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2D152A6-08B7-45DA-BAE8-F4ECDC9985E7}"/>
              </a:ext>
            </a:extLst>
          </p:cNvPr>
          <p:cNvSpPr/>
          <p:nvPr/>
        </p:nvSpPr>
        <p:spPr>
          <a:xfrm>
            <a:off x="191125" y="1457628"/>
            <a:ext cx="4431682" cy="4904523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7964" tIns="33983" rIns="67964" bIns="3398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MINING.psd">
            <a:extLst>
              <a:ext uri="{FF2B5EF4-FFF2-40B4-BE49-F238E27FC236}">
                <a16:creationId xmlns:a16="http://schemas.microsoft.com/office/drawing/2014/main" id="{ACB41059-9A6A-4279-A55B-6C2501B87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7" y="1459217"/>
            <a:ext cx="4347429" cy="4902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8EE8AE-1430-439A-8E48-6AF897D3E951}"/>
              </a:ext>
            </a:extLst>
          </p:cNvPr>
          <p:cNvSpPr txBox="1"/>
          <p:nvPr/>
        </p:nvSpPr>
        <p:spPr>
          <a:xfrm>
            <a:off x="1763688" y="1618984"/>
            <a:ext cx="4425469" cy="930422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/>
                <a:ea typeface="+mn-ea"/>
                <a:cs typeface="Arial Rounded MT"/>
              </a:rPr>
              <a:t>Rudarstvo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"/>
              <a:ea typeface="+mn-ea"/>
              <a:cs typeface="Arial Rounded MT"/>
            </a:endParaRPr>
          </a:p>
        </p:txBody>
      </p:sp>
      <p:pic>
        <p:nvPicPr>
          <p:cNvPr id="14" name="Picture 13" descr="MMMREV.png">
            <a:extLst>
              <a:ext uri="{FF2B5EF4-FFF2-40B4-BE49-F238E27FC236}">
                <a16:creationId xmlns:a16="http://schemas.microsoft.com/office/drawing/2014/main" id="{4A8FA514-B983-460E-90D4-D22187C02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7" y="1559988"/>
            <a:ext cx="66675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88EF41-BF83-4EDB-AAD0-85663D2E0038}"/>
              </a:ext>
            </a:extLst>
          </p:cNvPr>
          <p:cNvSpPr txBox="1"/>
          <p:nvPr/>
        </p:nvSpPr>
        <p:spPr>
          <a:xfrm>
            <a:off x="347301" y="2709173"/>
            <a:ext cx="4119331" cy="2007640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Haker jedne od najvećih rudarskih Kandskih tvrtki vidio je 14,8 GB objavljenih nekomprimiranih podataka iz internih mreža.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Podatci koji su procurili su ID-ovi i zaporke za prijavu zaposlenika, dokumente o plaći i proračunu te druge osjetljive korporativne i osobne podatke o tvrtki i njenim zaposlenicima.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9F4AC2F-B80D-4D40-8483-2122742B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261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13226" y="399179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DIGITALIZACIJA ELEKTROENERGETSKOG SEKTORA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              I  IZAZOVI KIBERNETIČKE SIGURNOSTI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2D152A6-08B7-45DA-BAE8-F4ECDC9985E7}"/>
              </a:ext>
            </a:extLst>
          </p:cNvPr>
          <p:cNvSpPr/>
          <p:nvPr/>
        </p:nvSpPr>
        <p:spPr>
          <a:xfrm>
            <a:off x="4622807" y="1484784"/>
            <a:ext cx="4269392" cy="4799890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7964" tIns="33983" rIns="67964" bIns="3398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NUKE.jpg">
            <a:extLst>
              <a:ext uri="{FF2B5EF4-FFF2-40B4-BE49-F238E27FC236}">
                <a16:creationId xmlns:a16="http://schemas.microsoft.com/office/drawing/2014/main" id="{DD982D5A-4122-4E0A-9024-0CD2E228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" y="1481608"/>
            <a:ext cx="4269392" cy="48030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B05DE6-35E2-479A-9927-5764D68DA5B4}"/>
              </a:ext>
            </a:extLst>
          </p:cNvPr>
          <p:cNvSpPr txBox="1"/>
          <p:nvPr/>
        </p:nvSpPr>
        <p:spPr>
          <a:xfrm>
            <a:off x="5076055" y="1567162"/>
            <a:ext cx="4425469" cy="1022755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/>
                <a:ea typeface="+mn-ea"/>
                <a:cs typeface="Arial Rounded MT"/>
              </a:rPr>
              <a:t>Nuklearni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100" dirty="0">
                <a:solidFill>
                  <a:prstClr val="white"/>
                </a:solidFill>
                <a:latin typeface="Arial Rounded MT"/>
                <a:cs typeface="Arial Rounded MT"/>
              </a:rPr>
              <a:t>program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"/>
              <a:ea typeface="+mn-ea"/>
              <a:cs typeface="Arial Rounded MT"/>
            </a:endParaRPr>
          </a:p>
        </p:txBody>
      </p:sp>
      <p:pic>
        <p:nvPicPr>
          <p:cNvPr id="17" name="Picture 16" descr="Nuclear_REV.png">
            <a:extLst>
              <a:ext uri="{FF2B5EF4-FFF2-40B4-BE49-F238E27FC236}">
                <a16:creationId xmlns:a16="http://schemas.microsoft.com/office/drawing/2014/main" id="{BBBBC9CA-AFC3-48A7-94D9-26DEF3975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90" y="1592659"/>
            <a:ext cx="762000" cy="76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DF5606-6214-405A-ADB8-0096DEFB319F}"/>
              </a:ext>
            </a:extLst>
          </p:cNvPr>
          <p:cNvSpPr txBox="1"/>
          <p:nvPr/>
        </p:nvSpPr>
        <p:spPr>
          <a:xfrm>
            <a:off x="4738346" y="2740943"/>
            <a:ext cx="4119331" cy="2653971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Virus Stuxnet, otkriven 2010 ostaje jedan od najvećih i najuspješnijih industrijskih napada u računalnoj povijesti.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Virus je ciljao PLC sustave u Iranskom nuklearnom programu, uzrokujući gubitak kontrolenad centrifugama bez pokretanja alarma.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Prije nego je uhvaćen uspio je uništiti do 1/5 neuklearnih centrifuga u zemlji i unazaditi nuklearni program za 10 godina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A6F8C33-7879-4366-818A-496ECD1F1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299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20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8254D97A-79C3-4740-B1BA-43B86D4EC2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56"/>
          <a:stretch/>
        </p:blipFill>
        <p:spPr bwMode="auto">
          <a:xfrm>
            <a:off x="380731" y="1543678"/>
            <a:ext cx="8229352" cy="424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90994421-026C-4C12-9ECA-91BC89484A61}"/>
              </a:ext>
            </a:extLst>
          </p:cNvPr>
          <p:cNvSpPr txBox="1">
            <a:spLocks noChangeArrowheads="1"/>
          </p:cNvSpPr>
          <p:nvPr/>
        </p:nvSpPr>
        <p:spPr>
          <a:xfrm>
            <a:off x="380731" y="4688034"/>
            <a:ext cx="8229352" cy="616512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36C746"/>
              </a:buClr>
            </a:pPr>
            <a:r>
              <a:rPr lang="hr-HR" sz="1800" dirty="0">
                <a:solidFill>
                  <a:schemeClr val="bg1"/>
                </a:solidFill>
              </a:rPr>
              <a:t>Cybersecurity mora biti sastavni dio svakog EES-a</a:t>
            </a:r>
            <a:endParaRPr lang="en-CA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324A6C-F13F-494E-99CE-3D8182FBB9ED}"/>
              </a:ext>
            </a:extLst>
          </p:cNvPr>
          <p:cNvSpPr/>
          <p:nvPr/>
        </p:nvSpPr>
        <p:spPr>
          <a:xfrm>
            <a:off x="726722" y="1700808"/>
            <a:ext cx="7344816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510">
              <a:spcBef>
                <a:spcPts val="675"/>
              </a:spcBef>
              <a:spcAft>
                <a:spcPts val="600"/>
              </a:spcAft>
              <a:buClr>
                <a:srgbClr val="009530"/>
              </a:buClr>
            </a:pPr>
            <a:r>
              <a:rPr lang="hr-HR" dirty="0">
                <a:solidFill>
                  <a:schemeClr val="bg1"/>
                </a:solidFill>
              </a:rPr>
              <a:t>Cybersecurity se ne bavi samo namjernim napadima, poput onih od nezadovoljnih zaposlenika, raznih aktivista ili industrijskom špijunažom...</a:t>
            </a:r>
          </a:p>
          <a:p>
            <a:pPr algn="just" defTabSz="685510">
              <a:spcBef>
                <a:spcPts val="675"/>
              </a:spcBef>
              <a:spcAft>
                <a:spcPts val="600"/>
              </a:spcAft>
              <a:buClr>
                <a:srgbClr val="009530"/>
              </a:buClr>
            </a:pPr>
            <a:r>
              <a:rPr lang="hr-HR" dirty="0">
                <a:solidFill>
                  <a:schemeClr val="bg1"/>
                </a:solidFill>
              </a:rPr>
              <a:t>...ne namjernim kompromisima unutar IT mreže zbog korisničkih pogrešaka, nemara ili kvarova opreme i prirodnih katastrofa.</a:t>
            </a:r>
          </a:p>
          <a:p>
            <a:pPr algn="just" defTabSz="685510">
              <a:spcBef>
                <a:spcPts val="675"/>
              </a:spcBef>
              <a:spcAft>
                <a:spcPts val="600"/>
              </a:spcAft>
              <a:buClr>
                <a:srgbClr val="009530"/>
              </a:buClr>
            </a:pPr>
            <a:r>
              <a:rPr lang="hr-HR" dirty="0">
                <a:solidFill>
                  <a:schemeClr val="bg1"/>
                </a:solidFill>
              </a:rPr>
              <a:t>Ranjivost može omogućiti napadaču ( ili Malware-u ) da prodre ili se kreće kroz mrežu, ostvari pristup upravljačkom sustavu, i potencijalno promijeni određene parametre u cilju destabiliziranja procesa na nepredvidivi način.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7297F52-3B5E-44A6-93B2-E714407F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49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_V2.jpg">
            <a:extLst>
              <a:ext uri="{FF2B5EF4-FFF2-40B4-BE49-F238E27FC236}">
                <a16:creationId xmlns:a16="http://schemas.microsoft.com/office/drawing/2014/main" id="{2E2852FD-27BA-45AC-B34C-1A9B947FC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9" y="2037240"/>
            <a:ext cx="8585735" cy="39663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3" y="1320414"/>
            <a:ext cx="8407668" cy="608066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 Rounded MT"/>
                <a:cs typeface="Arial Rounded MT"/>
              </a:rPr>
              <a:t>Malware </a:t>
            </a:r>
            <a:r>
              <a:rPr lang="hr-HR" sz="2800" dirty="0">
                <a:latin typeface="Arial Rounded MT"/>
                <a:cs typeface="Arial Rounded MT"/>
              </a:rPr>
              <a:t>je eksponencijalno porastao u zadnjih 5 godina</a:t>
            </a:r>
            <a:br>
              <a:rPr lang="en-GB" dirty="0">
                <a:latin typeface="Arial Rounded MT"/>
                <a:cs typeface="Arial Rounded MT"/>
              </a:rPr>
            </a:br>
            <a:endParaRPr lang="hr-HR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870EB6-AC2C-49C7-968C-E9C3920470E2}"/>
              </a:ext>
            </a:extLst>
          </p:cNvPr>
          <p:cNvGrpSpPr/>
          <p:nvPr/>
        </p:nvGrpSpPr>
        <p:grpSpPr>
          <a:xfrm>
            <a:off x="592902" y="2351810"/>
            <a:ext cx="7937127" cy="3285286"/>
            <a:chOff x="734683" y="324688"/>
            <a:chExt cx="7937127" cy="3285286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5F38C4DA-125A-434B-9C17-466C9B56D87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52305854"/>
                </p:ext>
              </p:extLst>
            </p:nvPr>
          </p:nvGraphicFramePr>
          <p:xfrm>
            <a:off x="740779" y="530264"/>
            <a:ext cx="7548781" cy="30797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B474E9-7079-494F-A56F-C763EAAB4E28}"/>
                </a:ext>
              </a:extLst>
            </p:cNvPr>
            <p:cNvSpPr txBox="1"/>
            <p:nvPr/>
          </p:nvSpPr>
          <p:spPr>
            <a:xfrm>
              <a:off x="734683" y="324688"/>
              <a:ext cx="1433789" cy="2154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</a:rPr>
                <a:t>Mil</a:t>
              </a:r>
              <a:r>
                <a:rPr lang="hr-HR" sz="800" i="1" dirty="0">
                  <a:solidFill>
                    <a:schemeClr val="bg1"/>
                  </a:solidFill>
                </a:rPr>
                <a:t>ioni</a:t>
              </a:r>
              <a:endParaRPr lang="en-US" sz="800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1ECE8E-1678-4EC7-AEE5-096B2A469922}"/>
                </a:ext>
              </a:extLst>
            </p:cNvPr>
            <p:cNvSpPr txBox="1"/>
            <p:nvPr/>
          </p:nvSpPr>
          <p:spPr>
            <a:xfrm>
              <a:off x="8124669" y="3330717"/>
              <a:ext cx="547141" cy="2154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sz="800" i="1" dirty="0">
                  <a:solidFill>
                    <a:schemeClr val="bg1"/>
                  </a:solidFill>
                </a:rPr>
                <a:t>Godina</a:t>
              </a:r>
              <a:endParaRPr lang="en-US" sz="8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CB2DC0-FFC3-460C-A2D4-7239AD66FEF9}"/>
              </a:ext>
            </a:extLst>
          </p:cNvPr>
          <p:cNvSpPr txBox="1"/>
          <p:nvPr/>
        </p:nvSpPr>
        <p:spPr>
          <a:xfrm>
            <a:off x="1475656" y="2403498"/>
            <a:ext cx="364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"/>
                <a:cs typeface="Arial Rounded MT"/>
              </a:rPr>
              <a:t>400,000+ </a:t>
            </a:r>
            <a:r>
              <a:rPr lang="hr-HR" dirty="0">
                <a:solidFill>
                  <a:srgbClr val="FFFFFF"/>
                </a:solidFill>
                <a:latin typeface="Arial Rounded MT"/>
                <a:cs typeface="Arial Rounded MT"/>
              </a:rPr>
              <a:t>Svaki dan </a:t>
            </a:r>
            <a:r>
              <a:rPr lang="en-US" dirty="0">
                <a:solidFill>
                  <a:srgbClr val="FFFFFF"/>
                </a:solidFill>
                <a:latin typeface="Arial Rounded MT"/>
                <a:cs typeface="Arial Rounded MT"/>
              </a:rPr>
              <a:t>!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FECE006-274A-42A2-96BD-8ADC0063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9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426" y="1490199"/>
            <a:ext cx="8517633" cy="522072"/>
          </a:xfrm>
        </p:spPr>
        <p:txBody>
          <a:bodyPr>
            <a:normAutofit fontScale="90000"/>
          </a:bodyPr>
          <a:lstStyle/>
          <a:p>
            <a:r>
              <a:rPr lang="hr-HR" sz="2800" dirty="0">
                <a:latin typeface="Arial Rounded MT"/>
                <a:cs typeface="Arial Rounded MT"/>
              </a:rPr>
              <a:t>Ransomware </a:t>
            </a:r>
            <a:r>
              <a:rPr lang="hr-HR" sz="2000" dirty="0">
                <a:latin typeface="Arial Rounded MT"/>
                <a:cs typeface="Arial Rounded MT"/>
              </a:rPr>
              <a:t>je na godišnjoj razini posao vrijedan </a:t>
            </a:r>
            <a:r>
              <a:rPr lang="hr-HR" sz="2800" b="1" dirty="0">
                <a:latin typeface="Arial Rounded MT"/>
                <a:cs typeface="Arial Rounded MT"/>
              </a:rPr>
              <a:t>1B$</a:t>
            </a:r>
            <a:br>
              <a:rPr lang="en-GB" dirty="0">
                <a:latin typeface="Arial Rounded MT"/>
                <a:cs typeface="Arial Rounded MT"/>
              </a:rPr>
            </a:br>
            <a:endParaRPr lang="hr-HR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0993" y="191551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459" y="188032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1426" y="936903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TTACK_PIPE copy.jpg">
            <a:extLst>
              <a:ext uri="{FF2B5EF4-FFF2-40B4-BE49-F238E27FC236}">
                <a16:creationId xmlns:a16="http://schemas.microsoft.com/office/drawing/2014/main" id="{C40E53B8-F40E-46F0-B2E0-074962889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4" y="2219193"/>
            <a:ext cx="8842281" cy="40805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E9CFB3-A05C-4D7C-900E-359690EB479E}"/>
              </a:ext>
            </a:extLst>
          </p:cNvPr>
          <p:cNvSpPr txBox="1"/>
          <p:nvPr/>
        </p:nvSpPr>
        <p:spPr>
          <a:xfrm>
            <a:off x="4801895" y="2335750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Xorist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D8801-3A0F-4148-B113-86CA4114863F}"/>
              </a:ext>
            </a:extLst>
          </p:cNvPr>
          <p:cNvSpPr txBox="1"/>
          <p:nvPr/>
        </p:nvSpPr>
        <p:spPr>
          <a:xfrm>
            <a:off x="5873371" y="5307305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CryptorBit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7768DC-41A8-419F-9BF5-B33D9329E0DA}"/>
              </a:ext>
            </a:extLst>
          </p:cNvPr>
          <p:cNvSpPr txBox="1"/>
          <p:nvPr/>
        </p:nvSpPr>
        <p:spPr>
          <a:xfrm>
            <a:off x="1220732" y="1146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 MT Md"/>
              <a:cs typeface="Arial MT M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29E86-7808-48A4-BC97-68CC63539841}"/>
              </a:ext>
            </a:extLst>
          </p:cNvPr>
          <p:cNvSpPr txBox="1"/>
          <p:nvPr/>
        </p:nvSpPr>
        <p:spPr>
          <a:xfrm>
            <a:off x="482918" y="3683810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Locky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0BA1B7-D6A6-4F5F-84B1-5E2381966E4B}"/>
              </a:ext>
            </a:extLst>
          </p:cNvPr>
          <p:cNvSpPr txBox="1"/>
          <p:nvPr/>
        </p:nvSpPr>
        <p:spPr>
          <a:xfrm>
            <a:off x="5185596" y="2993837"/>
            <a:ext cx="19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CryptoWall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AAE6E-3ECF-49F3-AD5C-5B1013AB7200}"/>
              </a:ext>
            </a:extLst>
          </p:cNvPr>
          <p:cNvSpPr txBox="1"/>
          <p:nvPr/>
        </p:nvSpPr>
        <p:spPr>
          <a:xfrm>
            <a:off x="7115420" y="4669400"/>
            <a:ext cx="1441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Svpeng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097955-2944-4127-A19B-08B63DC01845}"/>
              </a:ext>
            </a:extLst>
          </p:cNvPr>
          <p:cNvSpPr txBox="1"/>
          <p:nvPr/>
        </p:nvSpPr>
        <p:spPr>
          <a:xfrm>
            <a:off x="2610600" y="2970656"/>
            <a:ext cx="188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TeslaCrypt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606B39-F7E8-488A-B26D-839E5658251C}"/>
              </a:ext>
            </a:extLst>
          </p:cNvPr>
          <p:cNvSpPr txBox="1"/>
          <p:nvPr/>
        </p:nvSpPr>
        <p:spPr>
          <a:xfrm>
            <a:off x="1711983" y="4555914"/>
            <a:ext cx="162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WinLock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EC385F-728C-4B26-B3D5-364E8E6C9EDD}"/>
              </a:ext>
            </a:extLst>
          </p:cNvPr>
          <p:cNvSpPr txBox="1"/>
          <p:nvPr/>
        </p:nvSpPr>
        <p:spPr>
          <a:xfrm>
            <a:off x="423236" y="2343208"/>
            <a:ext cx="2774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DetoxCrypto (RaaS)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907BE-1EE9-499F-82A8-FC195C735E80}"/>
              </a:ext>
            </a:extLst>
          </p:cNvPr>
          <p:cNvSpPr txBox="1"/>
          <p:nvPr/>
        </p:nvSpPr>
        <p:spPr>
          <a:xfrm>
            <a:off x="6036955" y="3764993"/>
            <a:ext cx="1411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Fantom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2A8DB1-479E-43A5-A714-9F420CF87AFF}"/>
              </a:ext>
            </a:extLst>
          </p:cNvPr>
          <p:cNvSpPr txBox="1"/>
          <p:nvPr/>
        </p:nvSpPr>
        <p:spPr>
          <a:xfrm>
            <a:off x="4173573" y="4565721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CryptXXX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88E9D7-E4F0-48CB-83D6-3E490B7893BB}"/>
              </a:ext>
            </a:extLst>
          </p:cNvPr>
          <p:cNvSpPr txBox="1"/>
          <p:nvPr/>
        </p:nvSpPr>
        <p:spPr>
          <a:xfrm>
            <a:off x="227834" y="5045695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Wildfire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A5ADF3-BBBA-4F5C-B306-B9E3F7D49B01}"/>
              </a:ext>
            </a:extLst>
          </p:cNvPr>
          <p:cNvSpPr txBox="1"/>
          <p:nvPr/>
        </p:nvSpPr>
        <p:spPr>
          <a:xfrm>
            <a:off x="2759241" y="5621968"/>
            <a:ext cx="2529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Cerber (</a:t>
            </a:r>
            <a:r>
              <a:rPr lang="en-US" sz="2800" dirty="0" err="1">
                <a:solidFill>
                  <a:schemeClr val="bg1"/>
                </a:solidFill>
                <a:latin typeface="Arial MT Md"/>
                <a:cs typeface="Arial MT Md"/>
              </a:rPr>
              <a:t>RaaS</a:t>
            </a:r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)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AB186DEC-FDF1-4F89-A4B4-93D8A62B8176}"/>
              </a:ext>
            </a:extLst>
          </p:cNvPr>
          <p:cNvSpPr txBox="1">
            <a:spLocks/>
          </p:cNvSpPr>
          <p:nvPr/>
        </p:nvSpPr>
        <p:spPr>
          <a:xfrm>
            <a:off x="287380" y="4906200"/>
            <a:ext cx="1906587" cy="92333"/>
          </a:xfrm>
          <a:prstGeom prst="rect">
            <a:avLst/>
          </a:prstGeom>
        </p:spPr>
        <p:txBody>
          <a:bodyPr/>
          <a:lstStyle>
            <a:defPPr>
              <a:defRPr lang="sr-Latn-C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55BED6-C341-4A8E-8E0A-79132B94ADEB}"/>
              </a:ext>
            </a:extLst>
          </p:cNvPr>
          <p:cNvSpPr txBox="1"/>
          <p:nvPr/>
        </p:nvSpPr>
        <p:spPr>
          <a:xfrm>
            <a:off x="7293504" y="2728739"/>
            <a:ext cx="1317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Samas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59397C-92FB-456B-9540-7AB725223622}"/>
              </a:ext>
            </a:extLst>
          </p:cNvPr>
          <p:cNvSpPr txBox="1"/>
          <p:nvPr/>
        </p:nvSpPr>
        <p:spPr>
          <a:xfrm>
            <a:off x="1849623" y="3809615"/>
            <a:ext cx="250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MT Md"/>
                <a:cs typeface="Arial MT Md"/>
              </a:rPr>
              <a:t>CryptoLocker</a:t>
            </a:r>
            <a:endParaRPr lang="en-US" dirty="0">
              <a:solidFill>
                <a:schemeClr val="bg1"/>
              </a:solidFill>
              <a:latin typeface="Arial MT Md"/>
              <a:cs typeface="Arial MT Md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D1D5EC2-DECE-4A15-9472-BBD74AD6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86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028" y="1452246"/>
            <a:ext cx="7869560" cy="489764"/>
          </a:xfrm>
        </p:spPr>
        <p:txBody>
          <a:bodyPr>
            <a:noAutofit/>
          </a:bodyPr>
          <a:lstStyle/>
          <a:p>
            <a:r>
              <a:rPr lang="hr-HR" sz="2500" dirty="0">
                <a:latin typeface="Arial Rounded MT"/>
                <a:cs typeface="Arial Rounded MT"/>
              </a:rPr>
              <a:t>Nedavni napadi na ICS - integralne sustave upravljanja i sigurnosti rastuće prijetnje</a:t>
            </a:r>
            <a:br>
              <a:rPr lang="en-GB" sz="2500" dirty="0">
                <a:latin typeface="Arial Rounded MT"/>
                <a:cs typeface="Arial Rounded MT"/>
              </a:rPr>
            </a:br>
            <a:r>
              <a:rPr lang="en-GB" sz="2500" dirty="0">
                <a:solidFill>
                  <a:srgbClr val="FFFFFF"/>
                </a:solidFill>
                <a:latin typeface="Arial Rounded MT"/>
                <a:cs typeface="Arial Rounded MT"/>
              </a:rPr>
              <a:t>S Related Attacks and Emerging Threats</a:t>
            </a:r>
            <a:br>
              <a:rPr lang="en-GB" sz="2500" dirty="0">
                <a:solidFill>
                  <a:srgbClr val="FFFFFF"/>
                </a:solidFill>
                <a:latin typeface="Arial Rounded MT"/>
                <a:cs typeface="Arial Rounded MT"/>
              </a:rPr>
            </a:br>
            <a:endParaRPr lang="hr-HR" sz="25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YBER_MAP.jpg">
            <a:extLst>
              <a:ext uri="{FF2B5EF4-FFF2-40B4-BE49-F238E27FC236}">
                <a16:creationId xmlns:a16="http://schemas.microsoft.com/office/drawing/2014/main" id="{C3ECDF8C-2AC2-4C40-B60F-9A8F95343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7" y="1942010"/>
            <a:ext cx="8747320" cy="40367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971320-2638-4878-A7A4-799304F60DBF}"/>
              </a:ext>
            </a:extLst>
          </p:cNvPr>
          <p:cNvSpPr/>
          <p:nvPr/>
        </p:nvSpPr>
        <p:spPr>
          <a:xfrm>
            <a:off x="198340" y="1942010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Hackers are hitting Israel's energy sector with a severe cyber attack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FCBF5D-4C7D-4234-A843-2433A10DA20D}"/>
              </a:ext>
            </a:extLst>
          </p:cNvPr>
          <p:cNvSpPr/>
          <p:nvPr/>
        </p:nvSpPr>
        <p:spPr>
          <a:xfrm>
            <a:off x="395536" y="2708207"/>
            <a:ext cx="3034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 MT Md"/>
                <a:cs typeface="Arial MT Md"/>
              </a:rPr>
              <a:t>Smart Buildings: a back door for hackers?</a:t>
            </a:r>
            <a:endParaRPr lang="en-US" sz="1200" dirty="0">
              <a:solidFill>
                <a:srgbClr val="FFFFFF"/>
              </a:solidFill>
              <a:latin typeface="Arial MT Md"/>
              <a:cs typeface="Arial MT M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6EAE45-38D8-4C32-8FAA-C663BCDF24F8}"/>
              </a:ext>
            </a:extLst>
          </p:cNvPr>
          <p:cNvSpPr/>
          <p:nvPr/>
        </p:nvSpPr>
        <p:spPr>
          <a:xfrm>
            <a:off x="76921" y="3233419"/>
            <a:ext cx="3034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MT Md"/>
                <a:cs typeface="Arial MT Md"/>
              </a:rPr>
              <a:t>Japan’s critical infrastructure under ‘escalating’ cyber attack, says report</a:t>
            </a:r>
            <a:endParaRPr lang="en-US" sz="1200" dirty="0">
              <a:solidFill>
                <a:srgbClr val="FFFFFF"/>
              </a:solidFill>
              <a:latin typeface="Arial MT Md"/>
              <a:cs typeface="Arial MT M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DD6CA2-FB7C-431E-BD38-926C56AC9476}"/>
              </a:ext>
            </a:extLst>
          </p:cNvPr>
          <p:cNvSpPr/>
          <p:nvPr/>
        </p:nvSpPr>
        <p:spPr>
          <a:xfrm>
            <a:off x="331887" y="3804723"/>
            <a:ext cx="3034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MT Md"/>
                <a:cs typeface="Arial MT Md"/>
              </a:rPr>
              <a:t>Turnkey pipeline blast connected to hackers </a:t>
            </a:r>
            <a:endParaRPr lang="en-US" sz="1200" dirty="0">
              <a:solidFill>
                <a:srgbClr val="FFFFFF"/>
              </a:solidFill>
              <a:latin typeface="Arial MT Md"/>
              <a:cs typeface="Arial MT M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56873D-6804-47E4-8B7D-21E1AE0A05EB}"/>
              </a:ext>
            </a:extLst>
          </p:cNvPr>
          <p:cNvSpPr/>
          <p:nvPr/>
        </p:nvSpPr>
        <p:spPr>
          <a:xfrm>
            <a:off x="280245" y="4376027"/>
            <a:ext cx="3150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German steel mill meltdown: rising stakes in the Internet of Things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EB5997-B41A-4213-99B3-577B7D547034}"/>
              </a:ext>
            </a:extLst>
          </p:cNvPr>
          <p:cNvSpPr/>
          <p:nvPr/>
        </p:nvSpPr>
        <p:spPr>
          <a:xfrm>
            <a:off x="198340" y="5203262"/>
            <a:ext cx="40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Attack campaign infects industrial control systems with </a:t>
            </a:r>
            <a:r>
              <a:rPr lang="en-US" sz="1200" dirty="0" err="1">
                <a:solidFill>
                  <a:srgbClr val="FFFFFF"/>
                </a:solidFill>
                <a:latin typeface="Arial MT Md"/>
                <a:cs typeface="Arial MT Md"/>
              </a:rPr>
              <a:t>BlackEnergy</a:t>
            </a:r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 malware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BDD4AF-EA71-4413-8001-048268FED982}"/>
              </a:ext>
            </a:extLst>
          </p:cNvPr>
          <p:cNvSpPr/>
          <p:nvPr/>
        </p:nvSpPr>
        <p:spPr>
          <a:xfrm>
            <a:off x="3301895" y="1967441"/>
            <a:ext cx="3034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Industrial control vendors identified in Dragonfly attack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9D20F3-D805-41CB-92DD-4194F7FD7FC5}"/>
              </a:ext>
            </a:extLst>
          </p:cNvPr>
          <p:cNvSpPr/>
          <p:nvPr/>
        </p:nvSpPr>
        <p:spPr>
          <a:xfrm>
            <a:off x="4572000" y="5318586"/>
            <a:ext cx="185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‘Night Dragon” attacks from China strike energy companies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860C6B-CA2B-43C2-8534-6BBAAA3F3C4F}"/>
              </a:ext>
            </a:extLst>
          </p:cNvPr>
          <p:cNvSpPr/>
          <p:nvPr/>
        </p:nvSpPr>
        <p:spPr>
          <a:xfrm>
            <a:off x="4005064" y="3967230"/>
            <a:ext cx="2069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PLC Blaster: A worm living solely in the PLC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4C9CD8-BDE5-415A-8318-460AABD4CF72}"/>
              </a:ext>
            </a:extLst>
          </p:cNvPr>
          <p:cNvSpPr/>
          <p:nvPr/>
        </p:nvSpPr>
        <p:spPr>
          <a:xfrm>
            <a:off x="6616613" y="1995240"/>
            <a:ext cx="1781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U.S. government concludes cyber-attack caused Ukraine power outage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4E7BE-E466-490D-AE9B-0824B009D78F}"/>
              </a:ext>
            </a:extLst>
          </p:cNvPr>
          <p:cNvSpPr/>
          <p:nvPr/>
        </p:nvSpPr>
        <p:spPr>
          <a:xfrm>
            <a:off x="6193926" y="2846706"/>
            <a:ext cx="2746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Hackers launch all-out assault on Norway’s oil and gas industry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46C7BE-610D-4AA3-AC08-AFD1567F7DEA}"/>
              </a:ext>
            </a:extLst>
          </p:cNvPr>
          <p:cNvSpPr/>
          <p:nvPr/>
        </p:nvSpPr>
        <p:spPr>
          <a:xfrm>
            <a:off x="6021957" y="3505565"/>
            <a:ext cx="3034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‘</a:t>
            </a:r>
            <a:r>
              <a:rPr lang="en-US" sz="1200" dirty="0" err="1">
                <a:solidFill>
                  <a:srgbClr val="FFFFFF"/>
                </a:solidFill>
                <a:latin typeface="Arial MT Md"/>
                <a:cs typeface="Arial MT Md"/>
              </a:rPr>
              <a:t>Havex</a:t>
            </a:r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’ malware strikes industrial sector via watering hole attacks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E1FDDA-078C-4CC0-A0A2-35F0DF01F872}"/>
              </a:ext>
            </a:extLst>
          </p:cNvPr>
          <p:cNvSpPr/>
          <p:nvPr/>
        </p:nvSpPr>
        <p:spPr>
          <a:xfrm>
            <a:off x="6372177" y="4145786"/>
            <a:ext cx="2265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Mira botnet strikes IoT devices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2D3B17-4BF2-4798-911B-542338A5CA63}"/>
              </a:ext>
            </a:extLst>
          </p:cNvPr>
          <p:cNvSpPr/>
          <p:nvPr/>
        </p:nvSpPr>
        <p:spPr>
          <a:xfrm>
            <a:off x="4139952" y="455266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Shodan &amp; </a:t>
            </a:r>
            <a:r>
              <a:rPr lang="en-US" sz="1200" dirty="0" err="1">
                <a:solidFill>
                  <a:srgbClr val="FFFFFF"/>
                </a:solidFill>
                <a:latin typeface="Arial MT Md"/>
                <a:cs typeface="Arial MT Md"/>
              </a:rPr>
              <a:t>Censys</a:t>
            </a:r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: </a:t>
            </a:r>
            <a:b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</a:br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 Industrial System Search Engines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E4B6C8-FC2C-4C72-B75B-434F5F50CEB8}"/>
              </a:ext>
            </a:extLst>
          </p:cNvPr>
          <p:cNvSpPr/>
          <p:nvPr/>
        </p:nvSpPr>
        <p:spPr>
          <a:xfrm>
            <a:off x="6457580" y="5318586"/>
            <a:ext cx="2443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 MT Md"/>
                <a:cs typeface="Arial MT Md"/>
              </a:rPr>
              <a:t>BWL Electric and Water utility shutdown by ransomware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B4886-CEB8-4CD7-99E1-9B67517C46AD}"/>
              </a:ext>
            </a:extLst>
          </p:cNvPr>
          <p:cNvSpPr txBox="1"/>
          <p:nvPr/>
        </p:nvSpPr>
        <p:spPr>
          <a:xfrm rot="1074417">
            <a:off x="2188852" y="2247944"/>
            <a:ext cx="4104456" cy="34624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Norsk</a:t>
            </a:r>
            <a:r>
              <a:rPr lang="en-US" b="1" dirty="0"/>
              <a:t> Hydro has suffered an </a:t>
            </a:r>
            <a:r>
              <a:rPr lang="en-US" b="1" dirty="0">
                <a:hlinkClick r:id="rId4"/>
              </a:rPr>
              <a:t>extensive cyber attack</a:t>
            </a:r>
            <a:r>
              <a:rPr lang="hr-HR" b="1" dirty="0"/>
              <a:t> </a:t>
            </a:r>
            <a:r>
              <a:rPr lang="hr-HR" sz="1000" b="1" dirty="0"/>
              <a:t>18</a:t>
            </a:r>
            <a:r>
              <a:rPr lang="en-US" sz="1000" b="1" dirty="0"/>
              <a:t>.</a:t>
            </a:r>
            <a:r>
              <a:rPr lang="hr-HR" sz="1000" b="1" dirty="0"/>
              <a:t>03.2019</a:t>
            </a:r>
            <a:r>
              <a:rPr lang="en-US" b="1" dirty="0"/>
              <a:t> </a:t>
            </a:r>
            <a:endParaRPr lang="hr-HR" b="1" dirty="0"/>
          </a:p>
          <a:p>
            <a:r>
              <a:rPr lang="en-US" sz="1500" dirty="0"/>
              <a:t>The Norwegian </a:t>
            </a:r>
            <a:r>
              <a:rPr lang="en-US" sz="1500" dirty="0" err="1"/>
              <a:t>aluminium</a:t>
            </a:r>
            <a:r>
              <a:rPr lang="en-US" sz="1500" dirty="0"/>
              <a:t> producer — one of the world’s biggest — has been forced to switch to manual procedures after being hit by a ransomware attack. The company says it is “</a:t>
            </a:r>
            <a:r>
              <a:rPr lang="en-US" sz="1500" dirty="0">
                <a:hlinkClick r:id="rId5"/>
              </a:rPr>
              <a:t>working to contain and neutralize the attack</a:t>
            </a:r>
            <a:r>
              <a:rPr lang="en-US" sz="1500" dirty="0"/>
              <a:t>”. It’s the latest hit on the commodities sector, notes Bloomberg, after zinc smelter Nyrstar NV, oil giants Aramco and </a:t>
            </a:r>
            <a:r>
              <a:rPr lang="en-US" sz="1500" dirty="0" err="1"/>
              <a:t>Rosneft</a:t>
            </a:r>
            <a:r>
              <a:rPr lang="en-US" sz="1500" dirty="0"/>
              <a:t> PJSC, shipping company AP Moller-Maersk and agriculture trader Archer-Daniels-Midland Co all experienced recent attacks. </a:t>
            </a:r>
            <a:endParaRPr lang="hr-HR" sz="1500" dirty="0"/>
          </a:p>
          <a:p>
            <a:r>
              <a:rPr lang="en-US" dirty="0"/>
              <a:t>•</a:t>
            </a:r>
            <a:r>
              <a:rPr lang="en-US" sz="1200" dirty="0"/>
              <a:t> </a:t>
            </a:r>
            <a:r>
              <a:rPr lang="en-US" sz="1200" i="1" dirty="0">
                <a:hlinkClick r:id="rId6"/>
              </a:rPr>
              <a:t>Here’s what people are saying.</a:t>
            </a:r>
            <a:endParaRPr lang="en-US" sz="12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3186EE1-DF30-43CB-897D-30F7929C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7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0262" y="1124744"/>
            <a:ext cx="8949260" cy="864096"/>
          </a:xfrm>
        </p:spPr>
        <p:txBody>
          <a:bodyPr>
            <a:noAutofit/>
          </a:bodyPr>
          <a:lstStyle/>
          <a:p>
            <a:r>
              <a:rPr lang="hr-HR" sz="2500" dirty="0">
                <a:latin typeface="Arial Rounded MT"/>
                <a:cs typeface="Arial Rounded MT"/>
              </a:rPr>
              <a:t>Bez prave zaštite Vaše tajne mogu biti dostupne svima</a:t>
            </a:r>
            <a:br>
              <a:rPr lang="en-GB" sz="2500" dirty="0">
                <a:latin typeface="Arial Rounded MT"/>
                <a:cs typeface="Arial Rounded MT"/>
              </a:rPr>
            </a:br>
            <a:endParaRPr lang="hr-HR" sz="25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DATA_BREACH.jpg">
            <a:extLst>
              <a:ext uri="{FF2B5EF4-FFF2-40B4-BE49-F238E27FC236}">
                <a16:creationId xmlns:a16="http://schemas.microsoft.com/office/drawing/2014/main" id="{84CF509A-3DCB-48E8-A715-3D69045F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9" y="2132856"/>
            <a:ext cx="8156575" cy="29227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5A8CB4-E4C4-4FEB-A41C-97300C096CD8}"/>
              </a:ext>
            </a:extLst>
          </p:cNvPr>
          <p:cNvSpPr/>
          <p:nvPr/>
        </p:nvSpPr>
        <p:spPr>
          <a:xfrm rot="10800000" flipV="1">
            <a:off x="474299" y="5042062"/>
            <a:ext cx="8186522" cy="1123241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>
                <a:solidFill>
                  <a:schemeClr val="bg1"/>
                </a:solidFill>
                <a:latin typeface="Arial MT"/>
                <a:cs typeface="Arial MT"/>
              </a:rPr>
              <a:t>Intelektualno vlasništvo može predstaviti višegodišnje napore i milijune dolara vrijedno ulaganje</a:t>
            </a:r>
            <a:r>
              <a:rPr lang="en-GB" dirty="0">
                <a:solidFill>
                  <a:schemeClr val="bg1"/>
                </a:solidFill>
                <a:latin typeface="Arial MT"/>
                <a:cs typeface="Arial MT"/>
              </a:rPr>
              <a:t>, </a:t>
            </a:r>
            <a:r>
              <a:rPr lang="hr-HR" dirty="0">
                <a:solidFill>
                  <a:schemeClr val="bg1"/>
                </a:solidFill>
                <a:latin typeface="Arial MT"/>
                <a:cs typeface="Arial MT"/>
              </a:rPr>
              <a:t>koje može biti ukradeno u trenu te s optužbom neće vjerovatno biti u potpunosti vraćeno u položaj prije napada ( krađe)</a:t>
            </a:r>
            <a:endParaRPr lang="en-US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A25E258-A136-427F-9A11-C8124E2E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14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021420" y="238292"/>
            <a:ext cx="6694488" cy="779994"/>
          </a:xfrm>
        </p:spPr>
        <p:txBody>
          <a:bodyPr>
            <a:noAutofit/>
          </a:bodyPr>
          <a:lstStyle/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 </a:t>
            </a: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 </a:t>
            </a:r>
            <a:br>
              <a:rPr lang="hr-HR" sz="1500" b="1" spc="-6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 I  IZAZOVI KIBERNETIČKE SIGURNOSTI</a:t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10533" y="8267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4624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CB5DA82A-39B8-4B1A-9A3E-D2E68644ED21}"/>
              </a:ext>
            </a:extLst>
          </p:cNvPr>
          <p:cNvSpPr/>
          <p:nvPr/>
        </p:nvSpPr>
        <p:spPr>
          <a:xfrm rot="5400000">
            <a:off x="-717889" y="1595496"/>
            <a:ext cx="6036109" cy="4543668"/>
          </a:xfrm>
          <a:prstGeom prst="rect">
            <a:avLst/>
          </a:prstGeom>
          <a:solidFill>
            <a:srgbClr val="3DCD5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Content Placeholder 12">
            <a:extLst>
              <a:ext uri="{FF2B5EF4-FFF2-40B4-BE49-F238E27FC236}">
                <a16:creationId xmlns:a16="http://schemas.microsoft.com/office/drawing/2014/main" id="{2FA250B5-655B-48EA-95C7-7A318E65A8A7}"/>
              </a:ext>
            </a:extLst>
          </p:cNvPr>
          <p:cNvSpPr txBox="1">
            <a:spLocks/>
          </p:cNvSpPr>
          <p:nvPr/>
        </p:nvSpPr>
        <p:spPr>
          <a:xfrm>
            <a:off x="13713" y="849274"/>
            <a:ext cx="3334151" cy="5976664"/>
          </a:xfrm>
          <a:prstGeom prst="rect">
            <a:avLst/>
          </a:prstGeom>
          <a:solidFill>
            <a:srgbClr val="3DCD58">
              <a:alpha val="80000"/>
            </a:srgbClr>
          </a:solidFill>
        </p:spPr>
        <p:txBody>
          <a:bodyPr vert="horz" lIns="252000" tIns="252000" rIns="252000" bIns="25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2913" indent="-265113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08025" indent="-228600" algn="l" defTabSz="9144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76313" indent="-228600" algn="l" defTabSz="9144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58888" indent="-231775" algn="l" defTabSz="314325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r-HR" dirty="0">
                <a:solidFill>
                  <a:sysClr val="window" lastClr="FFFFFF"/>
                </a:solidFill>
                <a:latin typeface="Arial"/>
              </a:rPr>
              <a:t>Sadržaj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1F8D67B7-B74E-4032-9CD6-945CA3FE74E7}"/>
              </a:ext>
            </a:extLst>
          </p:cNvPr>
          <p:cNvSpPr txBox="1">
            <a:spLocks/>
          </p:cNvSpPr>
          <p:nvPr/>
        </p:nvSpPr>
        <p:spPr>
          <a:xfrm>
            <a:off x="1747891" y="659903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sr-Latn-CS"/>
            </a:defPPr>
            <a:lvl1pPr marL="0" algn="l" defTabSz="9144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5A9C12DC-491F-9444-86A2-13AC5C62A2F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3" name="Picture 52" descr="schneider_LIO_Life-Green_RGB.png">
            <a:extLst>
              <a:ext uri="{FF2B5EF4-FFF2-40B4-BE49-F238E27FC236}">
                <a16:creationId xmlns:a16="http://schemas.microsoft.com/office/drawing/2014/main" id="{1CA0EA26-9071-4921-8160-842F7C8605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7034" y="6145692"/>
            <a:ext cx="2041798" cy="654142"/>
          </a:xfrm>
          <a:prstGeom prst="rect">
            <a:avLst/>
          </a:prstGeom>
        </p:spPr>
      </p:pic>
      <p:sp>
        <p:nvSpPr>
          <p:cNvPr id="54" name="Rechteck 7">
            <a:extLst>
              <a:ext uri="{FF2B5EF4-FFF2-40B4-BE49-F238E27FC236}">
                <a16:creationId xmlns:a16="http://schemas.microsoft.com/office/drawing/2014/main" id="{3388F647-E806-4253-B67D-57E719F4DD43}"/>
              </a:ext>
            </a:extLst>
          </p:cNvPr>
          <p:cNvSpPr/>
          <p:nvPr/>
        </p:nvSpPr>
        <p:spPr>
          <a:xfrm>
            <a:off x="4755351" y="2402098"/>
            <a:ext cx="516718" cy="56577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5" name="Rechteck 8">
            <a:extLst>
              <a:ext uri="{FF2B5EF4-FFF2-40B4-BE49-F238E27FC236}">
                <a16:creationId xmlns:a16="http://schemas.microsoft.com/office/drawing/2014/main" id="{F4688E7E-A90F-4E05-8098-FAAF744B1EA1}"/>
              </a:ext>
            </a:extLst>
          </p:cNvPr>
          <p:cNvSpPr/>
          <p:nvPr/>
        </p:nvSpPr>
        <p:spPr>
          <a:xfrm>
            <a:off x="5339560" y="2402103"/>
            <a:ext cx="3617024" cy="56577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6" name="Rechteck 10">
            <a:extLst>
              <a:ext uri="{FF2B5EF4-FFF2-40B4-BE49-F238E27FC236}">
                <a16:creationId xmlns:a16="http://schemas.microsoft.com/office/drawing/2014/main" id="{D8381246-4567-4B2D-8140-846323EC0AFB}"/>
              </a:ext>
            </a:extLst>
          </p:cNvPr>
          <p:cNvSpPr/>
          <p:nvPr/>
        </p:nvSpPr>
        <p:spPr>
          <a:xfrm>
            <a:off x="4752083" y="2913660"/>
            <a:ext cx="516718" cy="56577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7" name="Rechteck 11">
            <a:extLst>
              <a:ext uri="{FF2B5EF4-FFF2-40B4-BE49-F238E27FC236}">
                <a16:creationId xmlns:a16="http://schemas.microsoft.com/office/drawing/2014/main" id="{273B26A2-995B-48C6-8799-E3EC251D9378}"/>
              </a:ext>
            </a:extLst>
          </p:cNvPr>
          <p:cNvSpPr/>
          <p:nvPr/>
        </p:nvSpPr>
        <p:spPr>
          <a:xfrm>
            <a:off x="5347464" y="2914651"/>
            <a:ext cx="3617024" cy="56577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8" name="Rechteck 10">
            <a:extLst>
              <a:ext uri="{FF2B5EF4-FFF2-40B4-BE49-F238E27FC236}">
                <a16:creationId xmlns:a16="http://schemas.microsoft.com/office/drawing/2014/main" id="{9C2686AD-504E-4A8B-BE5F-C8693A929F43}"/>
              </a:ext>
            </a:extLst>
          </p:cNvPr>
          <p:cNvSpPr/>
          <p:nvPr/>
        </p:nvSpPr>
        <p:spPr>
          <a:xfrm>
            <a:off x="4752083" y="3428010"/>
            <a:ext cx="516718" cy="56577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9" name="Rechteck 11">
            <a:extLst>
              <a:ext uri="{FF2B5EF4-FFF2-40B4-BE49-F238E27FC236}">
                <a16:creationId xmlns:a16="http://schemas.microsoft.com/office/drawing/2014/main" id="{17EA75F9-3EED-4D38-AA45-7871C03B8335}"/>
              </a:ext>
            </a:extLst>
          </p:cNvPr>
          <p:cNvSpPr/>
          <p:nvPr/>
        </p:nvSpPr>
        <p:spPr>
          <a:xfrm>
            <a:off x="5347464" y="3429001"/>
            <a:ext cx="3617024" cy="56577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Kako smanjiti rizik i pravilno se štititi?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0" name="Rechteck 10">
            <a:extLst>
              <a:ext uri="{FF2B5EF4-FFF2-40B4-BE49-F238E27FC236}">
                <a16:creationId xmlns:a16="http://schemas.microsoft.com/office/drawing/2014/main" id="{2D3720D2-273C-4E7E-B3B6-B205EFC7CDA4}"/>
              </a:ext>
            </a:extLst>
          </p:cNvPr>
          <p:cNvSpPr/>
          <p:nvPr/>
        </p:nvSpPr>
        <p:spPr>
          <a:xfrm>
            <a:off x="4752083" y="3942360"/>
            <a:ext cx="516718" cy="56577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1" name="Rechteck 11">
            <a:extLst>
              <a:ext uri="{FF2B5EF4-FFF2-40B4-BE49-F238E27FC236}">
                <a16:creationId xmlns:a16="http://schemas.microsoft.com/office/drawing/2014/main" id="{83B48D7A-B787-4E21-9A5E-DE67C1B0B49D}"/>
              </a:ext>
            </a:extLst>
          </p:cNvPr>
          <p:cNvSpPr/>
          <p:nvPr/>
        </p:nvSpPr>
        <p:spPr>
          <a:xfrm>
            <a:off x="5347464" y="3943351"/>
            <a:ext cx="3617024" cy="56577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D553ACD3-8EA4-4CA1-9B60-1145CEF06D8A}"/>
              </a:ext>
            </a:extLst>
          </p:cNvPr>
          <p:cNvSpPr txBox="1">
            <a:spLocks/>
          </p:cNvSpPr>
          <p:nvPr/>
        </p:nvSpPr>
        <p:spPr>
          <a:xfrm>
            <a:off x="4727391" y="2568501"/>
            <a:ext cx="575935" cy="260661"/>
          </a:xfrm>
          <a:prstGeom prst="rect">
            <a:avLst/>
          </a:prstGeom>
        </p:spPr>
        <p:txBody>
          <a:bodyPr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F8BB6840-AC48-4732-8E8F-42B454AC1B65}"/>
              </a:ext>
            </a:extLst>
          </p:cNvPr>
          <p:cNvSpPr txBox="1">
            <a:spLocks/>
          </p:cNvSpPr>
          <p:nvPr/>
        </p:nvSpPr>
        <p:spPr>
          <a:xfrm>
            <a:off x="5352924" y="2582689"/>
            <a:ext cx="3555404" cy="25784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r-HR" sz="1400" dirty="0">
                <a:solidFill>
                  <a:srgbClr val="626469"/>
                </a:solidFill>
                <a:latin typeface="Arial"/>
              </a:rPr>
              <a:t>Digitalizacija i IT/OT transformacija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CE5DDE57-5D44-4D40-9785-4ACE7D046867}"/>
              </a:ext>
            </a:extLst>
          </p:cNvPr>
          <p:cNvSpPr txBox="1">
            <a:spLocks/>
          </p:cNvSpPr>
          <p:nvPr/>
        </p:nvSpPr>
        <p:spPr>
          <a:xfrm>
            <a:off x="4729663" y="3062101"/>
            <a:ext cx="575935" cy="260661"/>
          </a:xfrm>
          <a:prstGeom prst="rect">
            <a:avLst/>
          </a:prstGeom>
        </p:spPr>
        <p:txBody>
          <a:bodyPr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07C4BB2F-16E6-4E43-9E33-E1DAE72D52A3}"/>
              </a:ext>
            </a:extLst>
          </p:cNvPr>
          <p:cNvSpPr txBox="1">
            <a:spLocks/>
          </p:cNvSpPr>
          <p:nvPr/>
        </p:nvSpPr>
        <p:spPr>
          <a:xfrm>
            <a:off x="5355196" y="3076289"/>
            <a:ext cx="3555404" cy="25784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Zašto je </a:t>
            </a: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kritičan?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E21FA95E-FD5F-4F80-AB83-93244645D9F8}"/>
              </a:ext>
            </a:extLst>
          </p:cNvPr>
          <p:cNvSpPr txBox="1">
            <a:spLocks/>
          </p:cNvSpPr>
          <p:nvPr/>
        </p:nvSpPr>
        <p:spPr>
          <a:xfrm>
            <a:off x="4718287" y="3596645"/>
            <a:ext cx="575935" cy="260661"/>
          </a:xfrm>
          <a:prstGeom prst="rect">
            <a:avLst/>
          </a:prstGeom>
        </p:spPr>
        <p:txBody>
          <a:bodyPr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7194DD79-291C-45C5-8A54-B4282CB5F049}"/>
              </a:ext>
            </a:extLst>
          </p:cNvPr>
          <p:cNvSpPr txBox="1">
            <a:spLocks/>
          </p:cNvSpPr>
          <p:nvPr/>
        </p:nvSpPr>
        <p:spPr>
          <a:xfrm>
            <a:off x="5343820" y="3610833"/>
            <a:ext cx="3555404" cy="25784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0D595FE7-F846-445A-8625-DF9BE13CBFD1}"/>
              </a:ext>
            </a:extLst>
          </p:cNvPr>
          <p:cNvSpPr txBox="1">
            <a:spLocks/>
          </p:cNvSpPr>
          <p:nvPr/>
        </p:nvSpPr>
        <p:spPr>
          <a:xfrm>
            <a:off x="4716015" y="4112997"/>
            <a:ext cx="575935" cy="260661"/>
          </a:xfrm>
          <a:prstGeom prst="rect">
            <a:avLst/>
          </a:prstGeom>
        </p:spPr>
        <p:txBody>
          <a:bodyPr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70D47381-2714-4C3B-83DE-DC11E2E74E7E}"/>
              </a:ext>
            </a:extLst>
          </p:cNvPr>
          <p:cNvSpPr txBox="1">
            <a:spLocks/>
          </p:cNvSpPr>
          <p:nvPr/>
        </p:nvSpPr>
        <p:spPr>
          <a:xfrm>
            <a:off x="5341548" y="4127185"/>
            <a:ext cx="3555404" cy="25784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r-HR" sz="1400" dirty="0">
                <a:solidFill>
                  <a:srgbClr val="626469"/>
                </a:solidFill>
                <a:latin typeface="Arial"/>
              </a:rPr>
              <a:t>Zaključak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C49543F3-78AF-4773-AF10-83909091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288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DATA_BREACH.jpg">
            <a:extLst>
              <a:ext uri="{FF2B5EF4-FFF2-40B4-BE49-F238E27FC236}">
                <a16:creationId xmlns:a16="http://schemas.microsoft.com/office/drawing/2014/main" id="{84CF509A-3DCB-48E8-A715-3D69045F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9" y="1987430"/>
            <a:ext cx="8146041" cy="2593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5A8CB4-E4C4-4FEB-A41C-97300C096CD8}"/>
              </a:ext>
            </a:extLst>
          </p:cNvPr>
          <p:cNvSpPr/>
          <p:nvPr/>
        </p:nvSpPr>
        <p:spPr>
          <a:xfrm rot="10800000" flipV="1">
            <a:off x="483179" y="4581128"/>
            <a:ext cx="8156574" cy="1872208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1500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endParaRPr lang="hr-HR" sz="1500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endParaRPr lang="hr-HR" sz="1500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endParaRPr lang="hr-HR" sz="1500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endParaRPr lang="hr-HR" sz="1500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endParaRPr lang="hr-HR" sz="1500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endParaRPr lang="en-US" sz="15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4AC50-1FBE-45A8-A34D-300AA1F23A90}"/>
              </a:ext>
            </a:extLst>
          </p:cNvPr>
          <p:cNvSpPr txBox="1"/>
          <p:nvPr/>
        </p:nvSpPr>
        <p:spPr>
          <a:xfrm>
            <a:off x="755576" y="4697131"/>
            <a:ext cx="154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 Rounded MT"/>
                <a:cs typeface="Arial Rounded MT"/>
              </a:rPr>
              <a:t>95%</a:t>
            </a:r>
            <a:endParaRPr lang="en-US" sz="4000" dirty="0">
              <a:solidFill>
                <a:schemeClr val="bg1"/>
              </a:solidFill>
              <a:latin typeface="Arial Rounded MT"/>
              <a:cs typeface="Arial Rounded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9B00C-73BA-40E4-9FAD-E95970198E27}"/>
              </a:ext>
            </a:extLst>
          </p:cNvPr>
          <p:cNvSpPr txBox="1"/>
          <p:nvPr/>
        </p:nvSpPr>
        <p:spPr>
          <a:xfrm>
            <a:off x="3425763" y="4670160"/>
            <a:ext cx="153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 Rounded MT"/>
                <a:cs typeface="Arial Rounded MT"/>
              </a:rPr>
              <a:t>50%</a:t>
            </a:r>
            <a:endParaRPr lang="en-US" sz="4000" dirty="0">
              <a:solidFill>
                <a:schemeClr val="bg1"/>
              </a:solidFill>
              <a:latin typeface="Arial Rounded MT"/>
              <a:cs typeface="Arial Rounded M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9360D5-8A3A-4C57-BEA7-2760F55FFA43}"/>
              </a:ext>
            </a:extLst>
          </p:cNvPr>
          <p:cNvSpPr txBox="1"/>
          <p:nvPr/>
        </p:nvSpPr>
        <p:spPr>
          <a:xfrm>
            <a:off x="6189590" y="4647720"/>
            <a:ext cx="154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 Rounded MT"/>
                <a:cs typeface="Arial Rounded MT"/>
              </a:rPr>
              <a:t>43%</a:t>
            </a:r>
            <a:endParaRPr lang="en-US" sz="4000" dirty="0">
              <a:solidFill>
                <a:schemeClr val="bg1"/>
              </a:solidFill>
              <a:latin typeface="Arial Rounded MT"/>
              <a:cs typeface="Arial Rounded M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3155E-9382-47CB-A94C-0129302B0A8E}"/>
              </a:ext>
            </a:extLst>
          </p:cNvPr>
          <p:cNvSpPr txBox="1"/>
          <p:nvPr/>
        </p:nvSpPr>
        <p:spPr>
          <a:xfrm>
            <a:off x="516708" y="5385990"/>
            <a:ext cx="2255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Arial Rounded MT"/>
                <a:cs typeface="Arial Rounded MT"/>
              </a:rPr>
              <a:t>Izvještaja je da su povrede uključivale pogreške operatera</a:t>
            </a:r>
            <a:endParaRPr lang="en-US" dirty="0">
              <a:solidFill>
                <a:schemeClr val="bg1"/>
              </a:solidFill>
              <a:latin typeface="Arial Rounded MT"/>
              <a:cs typeface="Arial Rounded M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BF346-690F-4DDF-BCF1-B6B79DC0FFB3}"/>
              </a:ext>
            </a:extLst>
          </p:cNvPr>
          <p:cNvSpPr txBox="1"/>
          <p:nvPr/>
        </p:nvSpPr>
        <p:spPr>
          <a:xfrm>
            <a:off x="3082676" y="5355606"/>
            <a:ext cx="2353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Arial Rounded MT"/>
                <a:cs typeface="Arial Rounded MT"/>
              </a:rPr>
              <a:t>Organizacija kažu da su bile žrtve internih Cyber napada</a:t>
            </a:r>
            <a:endParaRPr lang="en-US" dirty="0">
              <a:solidFill>
                <a:schemeClr val="bg1"/>
              </a:solidFill>
              <a:latin typeface="Arial Rounded MT"/>
              <a:cs typeface="Arial Rounded M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E9D04-6E67-41AD-A849-66D00E412B39}"/>
              </a:ext>
            </a:extLst>
          </p:cNvPr>
          <p:cNvSpPr txBox="1"/>
          <p:nvPr/>
        </p:nvSpPr>
        <p:spPr>
          <a:xfrm>
            <a:off x="5580112" y="5378618"/>
            <a:ext cx="2808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Arial Rounded MT"/>
                <a:cs typeface="Arial Rounded MT"/>
              </a:rPr>
              <a:t>Svih izgubljenih podataka se može prepisati internim napadima</a:t>
            </a:r>
            <a:endParaRPr lang="en-US" dirty="0">
              <a:solidFill>
                <a:schemeClr val="bg1"/>
              </a:solidFill>
              <a:latin typeface="Arial Rounded MT"/>
              <a:cs typeface="Arial Rounded M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FBE38B-F77F-48E4-B7AC-76D9CE1B5FE4}"/>
              </a:ext>
            </a:extLst>
          </p:cNvPr>
          <p:cNvSpPr/>
          <p:nvPr/>
        </p:nvSpPr>
        <p:spPr>
          <a:xfrm>
            <a:off x="488445" y="1291961"/>
            <a:ext cx="8156574" cy="6730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1500" dirty="0">
              <a:solidFill>
                <a:schemeClr val="bg1"/>
              </a:solidFill>
              <a:latin typeface="Arial Rounded MT"/>
              <a:cs typeface="Arial Rounded MT"/>
            </a:endParaRPr>
          </a:p>
          <a:p>
            <a:r>
              <a:rPr lang="hr-HR" sz="1500" dirty="0">
                <a:solidFill>
                  <a:schemeClr val="bg1"/>
                </a:solidFill>
                <a:latin typeface="Arial Rounded MT"/>
                <a:cs typeface="Arial Rounded MT"/>
              </a:rPr>
              <a:t>U 2015. značajan dio stručnjaka za računalnu i organizacijsku sigurnost smatralo je da namjerna prijetnja iz inozemstva predstavlja najveći trošak za njihovo poduzeće</a:t>
            </a:r>
            <a:br>
              <a:rPr lang="en-GB" sz="1500" dirty="0">
                <a:solidFill>
                  <a:schemeClr val="bg1"/>
                </a:solidFill>
                <a:latin typeface="Arial Rounded MT"/>
                <a:cs typeface="Arial Rounded MT"/>
              </a:rPr>
            </a:br>
            <a:endParaRPr lang="en-GB" sz="1500" dirty="0">
              <a:solidFill>
                <a:schemeClr val="bg1"/>
              </a:solidFill>
              <a:latin typeface="Arial Rounded MT"/>
              <a:cs typeface="Arial Rounded MT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E686366-280E-4820-A3EA-F80D63E4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24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974" y="1254861"/>
            <a:ext cx="8856985" cy="788912"/>
          </a:xfrm>
        </p:spPr>
        <p:txBody>
          <a:bodyPr>
            <a:noAutofit/>
          </a:bodyPr>
          <a:lstStyle/>
          <a:p>
            <a:r>
              <a:rPr lang="hr-HR" sz="2000" dirty="0">
                <a:latin typeface="Arial Rounded MT"/>
                <a:cs typeface="Arial Rounded MT"/>
              </a:rPr>
              <a:t>Cybersecurity vrijedi za Vaše cjelokupno poslovanje... </a:t>
            </a:r>
            <a:br>
              <a:rPr lang="hr-HR" sz="2000" dirty="0">
                <a:latin typeface="Arial Rounded MT"/>
                <a:cs typeface="Arial Rounded MT"/>
              </a:rPr>
            </a:br>
            <a:br>
              <a:rPr lang="hr-HR" sz="2000" dirty="0">
                <a:latin typeface="Arial Rounded MT"/>
                <a:cs typeface="Arial Rounded MT"/>
              </a:rPr>
            </a:br>
            <a:r>
              <a:rPr lang="hr-HR" sz="2000" dirty="0">
                <a:latin typeface="Arial Rounded MT"/>
                <a:cs typeface="Arial Rounded MT"/>
              </a:rPr>
              <a:t>od IT/OT procesa do </a:t>
            </a:r>
            <a:r>
              <a:rPr lang="hr-HR" sz="2000" dirty="0" err="1">
                <a:latin typeface="Arial Rounded MT"/>
                <a:cs typeface="Arial Rounded MT"/>
              </a:rPr>
              <a:t>IoT</a:t>
            </a:r>
            <a:r>
              <a:rPr lang="hr-HR" sz="2000" dirty="0">
                <a:latin typeface="Arial Rounded MT"/>
                <a:cs typeface="Arial Rounded MT"/>
              </a:rPr>
              <a:t> povezanih uređaja</a:t>
            </a:r>
            <a:br>
              <a:rPr lang="en-GB" sz="3200" dirty="0">
                <a:latin typeface="Arial Rounded MT"/>
                <a:cs typeface="Arial Rounded MT"/>
              </a:rPr>
            </a:br>
            <a:endParaRPr lang="hr-HR" sz="32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D0593AC-93E2-42FB-8E41-640219C45DBF}"/>
              </a:ext>
            </a:extLst>
          </p:cNvPr>
          <p:cNvSpPr/>
          <p:nvPr/>
        </p:nvSpPr>
        <p:spPr>
          <a:xfrm>
            <a:off x="1520042" y="3046357"/>
            <a:ext cx="6220310" cy="3262963"/>
          </a:xfrm>
          <a:prstGeom prst="rect">
            <a:avLst/>
          </a:prstGeom>
          <a:noFill/>
          <a:ln w="190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68565" tIns="34286" rIns="68565" bIns="34286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E53914-76A7-46DC-9AD9-BBC651B17001}"/>
              </a:ext>
            </a:extLst>
          </p:cNvPr>
          <p:cNvSpPr/>
          <p:nvPr/>
        </p:nvSpPr>
        <p:spPr>
          <a:xfrm>
            <a:off x="439388" y="4265186"/>
            <a:ext cx="961397" cy="514350"/>
          </a:xfrm>
          <a:prstGeom prst="rect">
            <a:avLst/>
          </a:prstGeom>
          <a:solidFill>
            <a:srgbClr val="002060">
              <a:alpha val="6000"/>
            </a:srgbClr>
          </a:solidFill>
          <a:ln w="158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BE8F0F9-ED23-4045-A8CB-28E86E2FD1BC}"/>
              </a:ext>
            </a:extLst>
          </p:cNvPr>
          <p:cNvSpPr/>
          <p:nvPr/>
        </p:nvSpPr>
        <p:spPr>
          <a:xfrm>
            <a:off x="482593" y="4653136"/>
            <a:ext cx="864096" cy="432048"/>
          </a:xfrm>
          <a:prstGeom prst="rect">
            <a:avLst/>
          </a:prstGeom>
          <a:solidFill>
            <a:srgbClr val="00CE5B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DER</a:t>
            </a:r>
          </a:p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Management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424036D-8713-4803-94B1-6901545A1086}"/>
              </a:ext>
            </a:extLst>
          </p:cNvPr>
          <p:cNvSpPr/>
          <p:nvPr/>
        </p:nvSpPr>
        <p:spPr>
          <a:xfrm>
            <a:off x="518787" y="4275469"/>
            <a:ext cx="80021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62">
              <a:defRPr/>
            </a:pPr>
            <a:endParaRPr lang="fr-FR" sz="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  <a:p>
            <a:pPr defTabSz="457037">
              <a:defRPr/>
            </a:pPr>
            <a:r>
              <a:rPr lang="fr-FR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 Rounded MT Std"/>
              </a:rPr>
              <a:t>Supply</a:t>
            </a:r>
            <a:r>
              <a:rPr lang="fr-FR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 Rounded MT Std"/>
              </a:rPr>
              <a:t> </a:t>
            </a:r>
            <a:r>
              <a:rPr lang="fr-FR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 Rounded MT Std"/>
              </a:rPr>
              <a:t>Side</a:t>
            </a:r>
            <a:endParaRPr lang="en-US" sz="900" dirty="0">
              <a:solidFill>
                <a:prstClr val="black">
                  <a:lumMod val="50000"/>
                  <a:lumOff val="50000"/>
                </a:prstClr>
              </a:solidFill>
              <a:latin typeface="Arial Rounded MT Std"/>
            </a:endParaRPr>
          </a:p>
        </p:txBody>
      </p:sp>
      <p:sp>
        <p:nvSpPr>
          <p:cNvPr id="56" name="Double flèche verticale 85">
            <a:extLst>
              <a:ext uri="{FF2B5EF4-FFF2-40B4-BE49-F238E27FC236}">
                <a16:creationId xmlns:a16="http://schemas.microsoft.com/office/drawing/2014/main" id="{95029325-35BC-4B88-AC5E-735AA73E89B5}"/>
              </a:ext>
            </a:extLst>
          </p:cNvPr>
          <p:cNvSpPr/>
          <p:nvPr/>
        </p:nvSpPr>
        <p:spPr>
          <a:xfrm rot="5400000">
            <a:off x="1394519" y="4680670"/>
            <a:ext cx="183933" cy="365088"/>
          </a:xfrm>
          <a:prstGeom prst="upDownArrow">
            <a:avLst/>
          </a:prstGeom>
          <a:solidFill>
            <a:srgbClr val="9FA0A4">
              <a:lumMod val="40000"/>
              <a:lumOff val="60000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7B85708-0FD7-4B04-B8DD-C7EB61B8698B}"/>
              </a:ext>
            </a:extLst>
          </p:cNvPr>
          <p:cNvSpPr/>
          <p:nvPr/>
        </p:nvSpPr>
        <p:spPr>
          <a:xfrm>
            <a:off x="7787064" y="4045119"/>
            <a:ext cx="961400" cy="1544121"/>
          </a:xfrm>
          <a:prstGeom prst="rect">
            <a:avLst/>
          </a:prstGeom>
          <a:solidFill>
            <a:srgbClr val="002060">
              <a:alpha val="6000"/>
            </a:srgbClr>
          </a:solidFill>
          <a:ln w="158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FAE189-94B2-4AC3-A750-CE23EF1EAD79}"/>
              </a:ext>
            </a:extLst>
          </p:cNvPr>
          <p:cNvSpPr/>
          <p:nvPr/>
        </p:nvSpPr>
        <p:spPr>
          <a:xfrm>
            <a:off x="7835789" y="5114267"/>
            <a:ext cx="864096" cy="432048"/>
          </a:xfrm>
          <a:prstGeom prst="rect">
            <a:avLst/>
          </a:prstGeom>
          <a:solidFill>
            <a:srgbClr val="00CE5B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Microgrid</a:t>
            </a: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 </a:t>
            </a:r>
          </a:p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Management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Std" charset="0"/>
              <a:ea typeface="Arial Rounded MT Std" charset="0"/>
              <a:cs typeface="Arial Rounded MT Std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9E98DE7-1C09-4CE6-B519-097A858D9C6D}"/>
              </a:ext>
            </a:extLst>
          </p:cNvPr>
          <p:cNvSpPr/>
          <p:nvPr/>
        </p:nvSpPr>
        <p:spPr>
          <a:xfrm>
            <a:off x="7831261" y="4602542"/>
            <a:ext cx="864096" cy="452737"/>
          </a:xfrm>
          <a:prstGeom prst="rect">
            <a:avLst/>
          </a:prstGeom>
          <a:solidFill>
            <a:srgbClr val="00CE5B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Energy</a:t>
            </a: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 </a:t>
            </a:r>
          </a:p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Management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Std" charset="0"/>
              <a:ea typeface="Arial Rounded MT Std" charset="0"/>
              <a:cs typeface="Arial Rounded MT Std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C9983C-69D9-44D9-80EC-8577A797351D}"/>
              </a:ext>
            </a:extLst>
          </p:cNvPr>
          <p:cNvSpPr/>
          <p:nvPr/>
        </p:nvSpPr>
        <p:spPr>
          <a:xfrm>
            <a:off x="7804027" y="3692135"/>
            <a:ext cx="88357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62">
              <a:defRPr/>
            </a:pPr>
            <a:endParaRPr lang="fr-FR" sz="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  <a:p>
            <a:pPr defTabSz="457037">
              <a:defRPr/>
            </a:pPr>
            <a:r>
              <a:rPr lang="fr-FR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 Rounded MT Std"/>
              </a:rPr>
              <a:t>Demand</a:t>
            </a:r>
            <a:r>
              <a:rPr lang="fr-FR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 Rounded MT Std"/>
              </a:rPr>
              <a:t> </a:t>
            </a:r>
            <a:r>
              <a:rPr lang="fr-FR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 Rounded MT Std"/>
              </a:rPr>
              <a:t>Side</a:t>
            </a:r>
            <a:endParaRPr lang="en-US" sz="900" dirty="0">
              <a:solidFill>
                <a:prstClr val="black">
                  <a:lumMod val="50000"/>
                  <a:lumOff val="50000"/>
                </a:prstClr>
              </a:solidFill>
              <a:latin typeface="Arial Rounded MT Std"/>
            </a:endParaRPr>
          </a:p>
        </p:txBody>
      </p:sp>
      <p:sp>
        <p:nvSpPr>
          <p:cNvPr id="61" name="Double flèche verticale 110">
            <a:extLst>
              <a:ext uri="{FF2B5EF4-FFF2-40B4-BE49-F238E27FC236}">
                <a16:creationId xmlns:a16="http://schemas.microsoft.com/office/drawing/2014/main" id="{6CB2EDF9-35EF-41FF-968D-04D9E6553864}"/>
              </a:ext>
            </a:extLst>
          </p:cNvPr>
          <p:cNvSpPr/>
          <p:nvPr/>
        </p:nvSpPr>
        <p:spPr>
          <a:xfrm rot="5400000">
            <a:off x="7599623" y="4659641"/>
            <a:ext cx="183933" cy="365088"/>
          </a:xfrm>
          <a:prstGeom prst="upDownArrow">
            <a:avLst/>
          </a:prstGeom>
          <a:solidFill>
            <a:srgbClr val="9FA0A4">
              <a:lumMod val="40000"/>
              <a:lumOff val="60000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B67DCA8-5B40-4E1E-B7C2-FD7CFC97ADC6}"/>
              </a:ext>
            </a:extLst>
          </p:cNvPr>
          <p:cNvSpPr/>
          <p:nvPr/>
        </p:nvSpPr>
        <p:spPr>
          <a:xfrm>
            <a:off x="3201469" y="3089835"/>
            <a:ext cx="720080" cy="432048"/>
          </a:xfrm>
          <a:prstGeom prst="rect">
            <a:avLst/>
          </a:prstGeom>
          <a:solidFill>
            <a:srgbClr val="42B4E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ERP 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Std" charset="0"/>
                <a:cs typeface="Arial Rounded MT Std" charset="0"/>
              </a:rPr>
              <a:t>   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charset="0"/>
              <a:ea typeface="Arial Rounded MT Std" charset="0"/>
              <a:cs typeface="Arial Rounded MT Std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244A61-429C-466A-A259-C674EB39EE3E}"/>
              </a:ext>
            </a:extLst>
          </p:cNvPr>
          <p:cNvSpPr/>
          <p:nvPr/>
        </p:nvSpPr>
        <p:spPr>
          <a:xfrm>
            <a:off x="3969807" y="3089835"/>
            <a:ext cx="720080" cy="432048"/>
          </a:xfrm>
          <a:prstGeom prst="rect">
            <a:avLst/>
          </a:prstGeom>
          <a:solidFill>
            <a:srgbClr val="42B4E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CIS/CRM 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Std" charset="0"/>
                <a:cs typeface="Arial Rounded MT Std" charset="0"/>
              </a:rPr>
              <a:t>     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charset="0"/>
              <a:ea typeface="Arial Rounded MT Std" charset="0"/>
              <a:cs typeface="Arial Rounded MT Std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9FF8F41-3D7A-4743-8F76-C916032F0DAD}"/>
              </a:ext>
            </a:extLst>
          </p:cNvPr>
          <p:cNvSpPr/>
          <p:nvPr/>
        </p:nvSpPr>
        <p:spPr>
          <a:xfrm>
            <a:off x="4750020" y="3089835"/>
            <a:ext cx="720080" cy="432048"/>
          </a:xfrm>
          <a:prstGeom prst="rect">
            <a:avLst/>
          </a:prstGeom>
          <a:solidFill>
            <a:srgbClr val="42B4E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Billing</a:t>
            </a: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   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Std" charset="0"/>
                <a:cs typeface="Arial Rounded MT Std" charset="0"/>
              </a:rPr>
              <a:t> 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charset="0"/>
              <a:ea typeface="Arial Rounded MT Std" charset="0"/>
              <a:cs typeface="Arial Rounded MT Std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9E3445-962F-45CA-876B-8788792860E0}"/>
              </a:ext>
            </a:extLst>
          </p:cNvPr>
          <p:cNvSpPr/>
          <p:nvPr/>
        </p:nvSpPr>
        <p:spPr>
          <a:xfrm>
            <a:off x="5518358" y="3089835"/>
            <a:ext cx="720080" cy="432048"/>
          </a:xfrm>
          <a:prstGeom prst="rect">
            <a:avLst/>
          </a:prstGeom>
          <a:solidFill>
            <a:srgbClr val="42B4E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EAM  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Std" charset="0"/>
                <a:cs typeface="Arial Rounded MT Std" charset="0"/>
              </a:rPr>
              <a:t>  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charset="0"/>
              <a:ea typeface="Arial Rounded MT Std" charset="0"/>
              <a:cs typeface="Arial Rounded MT Std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AF88C0E-2513-4F9A-974C-819A7694DDF0}"/>
              </a:ext>
            </a:extLst>
          </p:cNvPr>
          <p:cNvSpPr/>
          <p:nvPr/>
        </p:nvSpPr>
        <p:spPr>
          <a:xfrm>
            <a:off x="3187142" y="2492896"/>
            <a:ext cx="720080" cy="360040"/>
          </a:xfrm>
          <a:prstGeom prst="rect">
            <a:avLst/>
          </a:prstGeom>
          <a:noFill/>
          <a:ln w="15875" cap="flat" cmpd="sng" algn="ctr">
            <a:solidFill>
              <a:srgbClr val="42B4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Energy</a:t>
            </a: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 </a:t>
            </a: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Market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Rounded MT Std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518DFF-4240-4B8D-83A2-8179F60C192D}"/>
              </a:ext>
            </a:extLst>
          </p:cNvPr>
          <p:cNvSpPr/>
          <p:nvPr/>
        </p:nvSpPr>
        <p:spPr>
          <a:xfrm>
            <a:off x="5489003" y="2492896"/>
            <a:ext cx="720080" cy="360040"/>
          </a:xfrm>
          <a:prstGeom prst="rect">
            <a:avLst/>
          </a:prstGeom>
          <a:noFill/>
          <a:ln w="15875" cap="flat" cmpd="sng" algn="ctr">
            <a:solidFill>
              <a:srgbClr val="42B4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Weather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Rounded MT Std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FDF60A1-EB72-44CD-BC17-FB28A61DF62F}"/>
              </a:ext>
            </a:extLst>
          </p:cNvPr>
          <p:cNvSpPr/>
          <p:nvPr/>
        </p:nvSpPr>
        <p:spPr>
          <a:xfrm>
            <a:off x="1498024" y="3083922"/>
            <a:ext cx="1574778" cy="207747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defTabSz="457037">
              <a:defRPr/>
            </a:pP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 Rounded MT Std"/>
              </a:rPr>
              <a:t>Distribution Utilities Portfolio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5329DA5-C58D-4162-AB1B-128855FB2856}"/>
              </a:ext>
            </a:extLst>
          </p:cNvPr>
          <p:cNvSpPr/>
          <p:nvPr/>
        </p:nvSpPr>
        <p:spPr>
          <a:xfrm>
            <a:off x="7837012" y="4099336"/>
            <a:ext cx="864096" cy="452737"/>
          </a:xfrm>
          <a:prstGeom prst="rect">
            <a:avLst/>
          </a:prstGeom>
          <a:solidFill>
            <a:srgbClr val="00CE5B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wrap="none" lIns="161984" tIns="0" rIns="0" bIns="0" rtlCol="0" anchor="ctr"/>
          <a:lstStyle/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Demand</a:t>
            </a:r>
            <a:r>
              <a:rPr kumimoji="0" lang="fr-FR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 </a:t>
            </a:r>
          </a:p>
          <a:p>
            <a:pPr marL="0" marR="0" lvl="0" indent="0" algn="ctr" defTabSz="5133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rPr>
              <a:t>Response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Std" charset="0"/>
              <a:ea typeface="Arial Rounded MT Std" charset="0"/>
              <a:cs typeface="Arial Rounded MT Std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A6AE4F4-F575-4345-9683-0C43A0B85B10}"/>
              </a:ext>
            </a:extLst>
          </p:cNvPr>
          <p:cNvSpPr/>
          <p:nvPr/>
        </p:nvSpPr>
        <p:spPr>
          <a:xfrm>
            <a:off x="447675" y="3512711"/>
            <a:ext cx="942976" cy="409574"/>
          </a:xfrm>
          <a:prstGeom prst="rect">
            <a:avLst/>
          </a:prstGeom>
          <a:noFill/>
          <a:ln w="15875" cap="flat" cmpd="sng" algn="ctr">
            <a:solidFill>
              <a:srgbClr val="42B4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0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Transmission</a:t>
            </a:r>
          </a:p>
          <a:p>
            <a:pPr marL="0" marR="0" lvl="0" indent="0" algn="ctr" defTabSz="4570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Grid</a:t>
            </a: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 </a:t>
            </a:r>
          </a:p>
          <a:p>
            <a:pPr marL="0" marR="0" lvl="0" indent="0" algn="ctr" defTabSz="4570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Management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Rounded MT Std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92A7C07-9649-42ED-B032-4C4820D0BD22}"/>
              </a:ext>
            </a:extLst>
          </p:cNvPr>
          <p:cNvSpPr/>
          <p:nvPr/>
        </p:nvSpPr>
        <p:spPr>
          <a:xfrm>
            <a:off x="3955478" y="2492896"/>
            <a:ext cx="720080" cy="360040"/>
          </a:xfrm>
          <a:prstGeom prst="rect">
            <a:avLst/>
          </a:prstGeom>
          <a:noFill/>
          <a:ln w="15875" cap="flat" cmpd="sng" algn="ctr">
            <a:solidFill>
              <a:srgbClr val="42B4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Utility </a:t>
            </a: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regulators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Rounded MT Std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66C403D-2ECB-4D19-BC47-B6D80DE70DDD}"/>
              </a:ext>
            </a:extLst>
          </p:cNvPr>
          <p:cNvSpPr/>
          <p:nvPr/>
        </p:nvSpPr>
        <p:spPr>
          <a:xfrm>
            <a:off x="4727003" y="2492896"/>
            <a:ext cx="720080" cy="360040"/>
          </a:xfrm>
          <a:prstGeom prst="rect">
            <a:avLst/>
          </a:prstGeom>
          <a:noFill/>
          <a:ln w="15875" cap="flat" cmpd="sng" algn="ctr">
            <a:solidFill>
              <a:srgbClr val="42B4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  <a:ea typeface="+mn-ea"/>
                <a:cs typeface="+mn-cs"/>
              </a:rPr>
              <a:t>Social media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Rounded MT Std"/>
              <a:ea typeface="+mn-ea"/>
              <a:cs typeface="+mn-cs"/>
            </a:endParaRPr>
          </a:p>
        </p:txBody>
      </p:sp>
      <p:sp>
        <p:nvSpPr>
          <p:cNvPr id="73" name="Double flèche verticale 133">
            <a:extLst>
              <a:ext uri="{FF2B5EF4-FFF2-40B4-BE49-F238E27FC236}">
                <a16:creationId xmlns:a16="http://schemas.microsoft.com/office/drawing/2014/main" id="{2D927F60-BFDC-4C87-81D0-3A22E2319A09}"/>
              </a:ext>
            </a:extLst>
          </p:cNvPr>
          <p:cNvSpPr/>
          <p:nvPr/>
        </p:nvSpPr>
        <p:spPr>
          <a:xfrm rot="5400000">
            <a:off x="1394519" y="3524734"/>
            <a:ext cx="183933" cy="365088"/>
          </a:xfrm>
          <a:prstGeom prst="upDownArrow">
            <a:avLst/>
          </a:prstGeom>
          <a:solidFill>
            <a:srgbClr val="9FA0A4">
              <a:lumMod val="40000"/>
              <a:lumOff val="60000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Double flèche verticale 127">
            <a:extLst>
              <a:ext uri="{FF2B5EF4-FFF2-40B4-BE49-F238E27FC236}">
                <a16:creationId xmlns:a16="http://schemas.microsoft.com/office/drawing/2014/main" id="{7F046076-A282-4BF3-B6E5-93CB1BB5A463}"/>
              </a:ext>
            </a:extLst>
          </p:cNvPr>
          <p:cNvSpPr/>
          <p:nvPr/>
        </p:nvSpPr>
        <p:spPr>
          <a:xfrm>
            <a:off x="4631933" y="2790830"/>
            <a:ext cx="144016" cy="288032"/>
          </a:xfrm>
          <a:prstGeom prst="upDownArrow">
            <a:avLst/>
          </a:prstGeom>
          <a:solidFill>
            <a:srgbClr val="9FA0A4">
              <a:lumMod val="40000"/>
              <a:lumOff val="60000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5" name="Groupe 252">
            <a:extLst>
              <a:ext uri="{FF2B5EF4-FFF2-40B4-BE49-F238E27FC236}">
                <a16:creationId xmlns:a16="http://schemas.microsoft.com/office/drawing/2014/main" id="{34AE785D-C912-4EEF-8DB4-4CA08531F430}"/>
              </a:ext>
            </a:extLst>
          </p:cNvPr>
          <p:cNvGrpSpPr/>
          <p:nvPr/>
        </p:nvGrpSpPr>
        <p:grpSpPr>
          <a:xfrm>
            <a:off x="1666875" y="3569861"/>
            <a:ext cx="5882944" cy="2369095"/>
            <a:chOff x="414777" y="1098945"/>
            <a:chExt cx="8439373" cy="28453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38DDA13-D253-4362-BC8B-D9C3B7D69BB7}"/>
                </a:ext>
              </a:extLst>
            </p:cNvPr>
            <p:cNvSpPr/>
            <p:nvPr/>
          </p:nvSpPr>
          <p:spPr>
            <a:xfrm>
              <a:off x="536121" y="1153844"/>
              <a:ext cx="1020529" cy="307252"/>
            </a:xfrm>
            <a:prstGeom prst="rect">
              <a:avLst/>
            </a:prstGeom>
          </p:spPr>
          <p:txBody>
            <a:bodyPr wrap="none" lIns="68574" tIns="34289" rIns="68574" bIns="34289">
              <a:spAutoFit/>
            </a:bodyPr>
            <a:lstStyle/>
            <a:p>
              <a:pPr marL="0" marR="0" lvl="0" indent="0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 Rounded MT Std"/>
                </a:rPr>
                <a:t>EcoStruxure.io</a:t>
              </a: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Rounded MT Std"/>
              </a:endParaRPr>
            </a:p>
          </p:txBody>
        </p:sp>
        <p:sp>
          <p:nvSpPr>
            <p:cNvPr id="77" name="Freeform 3">
              <a:extLst>
                <a:ext uri="{FF2B5EF4-FFF2-40B4-BE49-F238E27FC236}">
                  <a16:creationId xmlns:a16="http://schemas.microsoft.com/office/drawing/2014/main" id="{EF76F6D8-EAC2-41E2-A928-B6AEDEA95901}"/>
                </a:ext>
              </a:extLst>
            </p:cNvPr>
            <p:cNvSpPr/>
            <p:nvPr/>
          </p:nvSpPr>
          <p:spPr>
            <a:xfrm>
              <a:off x="593437" y="3014045"/>
              <a:ext cx="7965000" cy="765438"/>
            </a:xfrm>
            <a:custGeom>
              <a:avLst/>
              <a:gdLst>
                <a:gd name="connsiteX0" fmla="*/ 4107345 w 4107345"/>
                <a:gd name="connsiteY0" fmla="*/ 1393012 h 1393012"/>
                <a:gd name="connsiteX1" fmla="*/ 0 w 4107345"/>
                <a:gd name="connsiteY1" fmla="*/ 1393012 h 1393012"/>
                <a:gd name="connsiteX2" fmla="*/ 0 w 4107345"/>
                <a:gd name="connsiteY2" fmla="*/ 0 h 1393012"/>
                <a:gd name="connsiteX3" fmla="*/ 4107345 w 4107345"/>
                <a:gd name="connsiteY3" fmla="*/ 0 h 1393012"/>
                <a:gd name="connsiteX4" fmla="*/ 4107345 w 4107345"/>
                <a:gd name="connsiteY4" fmla="*/ 1393012 h 13930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07345" h="1393012">
                  <a:moveTo>
                    <a:pt x="4107345" y="1393012"/>
                  </a:moveTo>
                  <a:lnTo>
                    <a:pt x="0" y="1393012"/>
                  </a:lnTo>
                  <a:lnTo>
                    <a:pt x="0" y="0"/>
                  </a:lnTo>
                  <a:lnTo>
                    <a:pt x="4107345" y="0"/>
                  </a:lnTo>
                  <a:lnTo>
                    <a:pt x="4107345" y="1393012"/>
                  </a:lnTo>
                </a:path>
              </a:pathLst>
            </a:custGeom>
            <a:solidFill>
              <a:srgbClr val="00CE5B">
                <a:alpha val="100000"/>
              </a:srgbClr>
            </a:solidFill>
            <a:ln w="12700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wrap="none" lIns="161984" tIns="0" rIns="0" bIns="0" rtlCol="0" anchor="ctr"/>
            <a:lstStyle/>
            <a:p>
              <a:pPr marL="0" marR="0" lvl="0" indent="0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charset="0"/>
                  <a:ea typeface="Arial Rounded MT Std" charset="0"/>
                  <a:cs typeface="Arial Rounded MT Std" charset="0"/>
                </a:rPr>
                <a:t>Connected </a:t>
              </a:r>
            </a:p>
            <a:p>
              <a:pPr marL="0" marR="0" lvl="0" indent="0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charset="0"/>
                  <a:ea typeface="Arial Rounded MT Std" charset="0"/>
                  <a:cs typeface="Arial Rounded MT Std" charset="0"/>
                </a:rPr>
                <a:t>Products</a:t>
              </a:r>
            </a:p>
          </p:txBody>
        </p:sp>
        <p:sp>
          <p:nvSpPr>
            <p:cNvPr id="78" name="Freeform 3">
              <a:extLst>
                <a:ext uri="{FF2B5EF4-FFF2-40B4-BE49-F238E27FC236}">
                  <a16:creationId xmlns:a16="http://schemas.microsoft.com/office/drawing/2014/main" id="{9CEBCE48-288C-425E-A38E-222572105E30}"/>
                </a:ext>
              </a:extLst>
            </p:cNvPr>
            <p:cNvSpPr/>
            <p:nvPr/>
          </p:nvSpPr>
          <p:spPr>
            <a:xfrm>
              <a:off x="595477" y="2213504"/>
              <a:ext cx="7965000" cy="765438"/>
            </a:xfrm>
            <a:custGeom>
              <a:avLst/>
              <a:gdLst>
                <a:gd name="connsiteX0" fmla="*/ 4107345 w 4107345"/>
                <a:gd name="connsiteY0" fmla="*/ 1393012 h 1393012"/>
                <a:gd name="connsiteX1" fmla="*/ 0 w 4107345"/>
                <a:gd name="connsiteY1" fmla="*/ 1393012 h 1393012"/>
                <a:gd name="connsiteX2" fmla="*/ 0 w 4107345"/>
                <a:gd name="connsiteY2" fmla="*/ 0 h 1393012"/>
                <a:gd name="connsiteX3" fmla="*/ 4107345 w 4107345"/>
                <a:gd name="connsiteY3" fmla="*/ 0 h 1393012"/>
                <a:gd name="connsiteX4" fmla="*/ 4107345 w 4107345"/>
                <a:gd name="connsiteY4" fmla="*/ 1393012 h 13930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07345" h="1393012">
                  <a:moveTo>
                    <a:pt x="4107345" y="1393012"/>
                  </a:moveTo>
                  <a:lnTo>
                    <a:pt x="0" y="1393012"/>
                  </a:lnTo>
                  <a:lnTo>
                    <a:pt x="0" y="0"/>
                  </a:lnTo>
                  <a:lnTo>
                    <a:pt x="4107345" y="0"/>
                  </a:lnTo>
                  <a:lnTo>
                    <a:pt x="4107345" y="1393012"/>
                  </a:lnTo>
                </a:path>
              </a:pathLst>
            </a:custGeom>
            <a:solidFill>
              <a:srgbClr val="00CE5B">
                <a:alpha val="100000"/>
              </a:srgbClr>
            </a:solidFill>
            <a:ln w="12700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wrap="none" lIns="161984" tIns="0" rIns="0" bIns="0" rtlCol="0" anchor="ctr"/>
            <a:lstStyle/>
            <a:p>
              <a:pPr marL="0" marR="0" lvl="0" indent="0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charset="0"/>
                  <a:ea typeface="Arial Rounded MT Std" charset="0"/>
                  <a:cs typeface="Arial Rounded MT Std" charset="0"/>
                </a:rPr>
                <a:t>Edge </a:t>
              </a:r>
            </a:p>
            <a:p>
              <a:pPr marL="0" marR="0" lvl="0" indent="0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charset="0"/>
                  <a:ea typeface="Arial Rounded MT Std" charset="0"/>
                  <a:cs typeface="Arial Rounded MT Std" charset="0"/>
                </a:rPr>
                <a:t>Control</a:t>
              </a:r>
            </a:p>
          </p:txBody>
        </p:sp>
        <p:sp>
          <p:nvSpPr>
            <p:cNvPr id="79" name="Freeform 88">
              <a:extLst>
                <a:ext uri="{FF2B5EF4-FFF2-40B4-BE49-F238E27FC236}">
                  <a16:creationId xmlns:a16="http://schemas.microsoft.com/office/drawing/2014/main" id="{AED185B6-627C-48AF-AC56-C316387DEE00}"/>
                </a:ext>
              </a:extLst>
            </p:cNvPr>
            <p:cNvSpPr/>
            <p:nvPr/>
          </p:nvSpPr>
          <p:spPr>
            <a:xfrm>
              <a:off x="585525" y="1407870"/>
              <a:ext cx="7965000" cy="765438"/>
            </a:xfrm>
            <a:custGeom>
              <a:avLst/>
              <a:gdLst>
                <a:gd name="connsiteX0" fmla="*/ 4107345 w 4107345"/>
                <a:gd name="connsiteY0" fmla="*/ 1393012 h 1393012"/>
                <a:gd name="connsiteX1" fmla="*/ 0 w 4107345"/>
                <a:gd name="connsiteY1" fmla="*/ 1393012 h 1393012"/>
                <a:gd name="connsiteX2" fmla="*/ 0 w 4107345"/>
                <a:gd name="connsiteY2" fmla="*/ 0 h 1393012"/>
                <a:gd name="connsiteX3" fmla="*/ 4107345 w 4107345"/>
                <a:gd name="connsiteY3" fmla="*/ 0 h 1393012"/>
                <a:gd name="connsiteX4" fmla="*/ 4107345 w 4107345"/>
                <a:gd name="connsiteY4" fmla="*/ 1393012 h 13930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07345" h="1393012">
                  <a:moveTo>
                    <a:pt x="4107345" y="1393012"/>
                  </a:moveTo>
                  <a:lnTo>
                    <a:pt x="0" y="1393012"/>
                  </a:lnTo>
                  <a:lnTo>
                    <a:pt x="0" y="0"/>
                  </a:lnTo>
                  <a:lnTo>
                    <a:pt x="4107345" y="0"/>
                  </a:lnTo>
                  <a:lnTo>
                    <a:pt x="4107345" y="1393012"/>
                  </a:lnTo>
                </a:path>
              </a:pathLst>
            </a:custGeom>
            <a:solidFill>
              <a:srgbClr val="00CE5B">
                <a:alpha val="100000"/>
              </a:srgbClr>
            </a:solidFill>
            <a:ln w="12700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wrap="none" lIns="161984" tIns="0" rIns="0" bIns="0" rtlCol="0" anchor="ctr"/>
            <a:lstStyle/>
            <a:p>
              <a:pPr marL="0" marR="0" lvl="0" indent="0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charset="0"/>
                  <a:ea typeface="Arial Rounded MT Std" charset="0"/>
                  <a:cs typeface="Arial Rounded MT Std" charset="0"/>
                </a:rPr>
                <a:t>Apps, </a:t>
              </a:r>
            </a:p>
            <a:p>
              <a:pPr marL="0" marR="0" lvl="0" indent="0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charset="0"/>
                  <a:ea typeface="Arial Rounded MT Std" charset="0"/>
                  <a:cs typeface="Arial Rounded MT Std" charset="0"/>
                </a:rPr>
                <a:t>Analytics &amp; </a:t>
              </a:r>
            </a:p>
            <a:p>
              <a:pPr marL="0" marR="0" lvl="0" indent="0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charset="0"/>
                  <a:ea typeface="Arial Rounded MT Std" charset="0"/>
                  <a:cs typeface="Arial Rounded MT Std" charset="0"/>
                </a:rPr>
                <a:t>Services</a:t>
              </a:r>
            </a:p>
          </p:txBody>
        </p:sp>
        <p:grpSp>
          <p:nvGrpSpPr>
            <p:cNvPr id="80" name="Group 93">
              <a:extLst>
                <a:ext uri="{FF2B5EF4-FFF2-40B4-BE49-F238E27FC236}">
                  <a16:creationId xmlns:a16="http://schemas.microsoft.com/office/drawing/2014/main" id="{8A492F4D-E260-46A0-A1A7-43C71CE0EE2C}"/>
                </a:ext>
              </a:extLst>
            </p:cNvPr>
            <p:cNvGrpSpPr/>
            <p:nvPr/>
          </p:nvGrpSpPr>
          <p:grpSpPr>
            <a:xfrm>
              <a:off x="454375" y="2014745"/>
              <a:ext cx="81746" cy="357765"/>
              <a:chOff x="881909" y="2189286"/>
              <a:chExt cx="108995" cy="477020"/>
            </a:xfrm>
          </p:grpSpPr>
          <p:sp>
            <p:nvSpPr>
              <p:cNvPr id="152" name="object 27">
                <a:extLst>
                  <a:ext uri="{FF2B5EF4-FFF2-40B4-BE49-F238E27FC236}">
                    <a16:creationId xmlns:a16="http://schemas.microsoft.com/office/drawing/2014/main" id="{28DEB5BA-2598-4986-B72A-C1582BDB24C3}"/>
                  </a:ext>
                </a:extLst>
              </p:cNvPr>
              <p:cNvSpPr/>
              <p:nvPr/>
            </p:nvSpPr>
            <p:spPr>
              <a:xfrm>
                <a:off x="881909" y="2228852"/>
                <a:ext cx="76170" cy="437454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843914">
                    <a:moveTo>
                      <a:pt x="153356" y="0"/>
                    </a:moveTo>
                    <a:lnTo>
                      <a:pt x="148927" y="0"/>
                    </a:lnTo>
                    <a:lnTo>
                      <a:pt x="128747" y="3858"/>
                    </a:lnTo>
                    <a:lnTo>
                      <a:pt x="91016" y="33204"/>
                    </a:lnTo>
                    <a:lnTo>
                      <a:pt x="57980" y="88014"/>
                    </a:lnTo>
                    <a:lnTo>
                      <a:pt x="43671" y="123701"/>
                    </a:lnTo>
                    <a:lnTo>
                      <a:pt x="31072" y="164234"/>
                    </a:lnTo>
                    <a:lnTo>
                      <a:pt x="20363" y="209107"/>
                    </a:lnTo>
                    <a:lnTo>
                      <a:pt x="11722" y="257812"/>
                    </a:lnTo>
                    <a:lnTo>
                      <a:pt x="5329" y="309844"/>
                    </a:lnTo>
                    <a:lnTo>
                      <a:pt x="1362" y="364696"/>
                    </a:lnTo>
                    <a:lnTo>
                      <a:pt x="0" y="421861"/>
                    </a:lnTo>
                    <a:lnTo>
                      <a:pt x="1362" y="479028"/>
                    </a:lnTo>
                    <a:lnTo>
                      <a:pt x="5329" y="533880"/>
                    </a:lnTo>
                    <a:lnTo>
                      <a:pt x="11722" y="585912"/>
                    </a:lnTo>
                    <a:lnTo>
                      <a:pt x="20363" y="634617"/>
                    </a:lnTo>
                    <a:lnTo>
                      <a:pt x="31072" y="679488"/>
                    </a:lnTo>
                    <a:lnTo>
                      <a:pt x="43671" y="720019"/>
                    </a:lnTo>
                    <a:lnTo>
                      <a:pt x="57980" y="755704"/>
                    </a:lnTo>
                    <a:lnTo>
                      <a:pt x="91016" y="810510"/>
                    </a:lnTo>
                    <a:lnTo>
                      <a:pt x="128747" y="839854"/>
                    </a:lnTo>
                    <a:lnTo>
                      <a:pt x="148927" y="843712"/>
                    </a:lnTo>
                    <a:lnTo>
                      <a:pt x="153356" y="843712"/>
                    </a:lnTo>
                    <a:lnTo>
                      <a:pt x="156927" y="833555"/>
                    </a:lnTo>
                    <a:lnTo>
                      <a:pt x="156927" y="808509"/>
                    </a:lnTo>
                    <a:lnTo>
                      <a:pt x="153356" y="798352"/>
                    </a:lnTo>
                    <a:lnTo>
                      <a:pt x="148927" y="798352"/>
                    </a:lnTo>
                    <a:lnTo>
                      <a:pt x="129316" y="794263"/>
                    </a:lnTo>
                    <a:lnTo>
                      <a:pt x="92952" y="763309"/>
                    </a:lnTo>
                    <a:lnTo>
                      <a:pt x="61782" y="705899"/>
                    </a:lnTo>
                    <a:lnTo>
                      <a:pt x="48663" y="668740"/>
                    </a:lnTo>
                    <a:lnTo>
                      <a:pt x="37464" y="626726"/>
                    </a:lnTo>
                    <a:lnTo>
                      <a:pt x="28393" y="580444"/>
                    </a:lnTo>
                    <a:lnTo>
                      <a:pt x="21657" y="530482"/>
                    </a:lnTo>
                    <a:lnTo>
                      <a:pt x="17464" y="477425"/>
                    </a:lnTo>
                    <a:lnTo>
                      <a:pt x="16020" y="421861"/>
                    </a:lnTo>
                    <a:lnTo>
                      <a:pt x="17464" y="366299"/>
                    </a:lnTo>
                    <a:lnTo>
                      <a:pt x="21657" y="313244"/>
                    </a:lnTo>
                    <a:lnTo>
                      <a:pt x="28393" y="263282"/>
                    </a:lnTo>
                    <a:lnTo>
                      <a:pt x="37464" y="217001"/>
                    </a:lnTo>
                    <a:lnTo>
                      <a:pt x="48663" y="174987"/>
                    </a:lnTo>
                    <a:lnTo>
                      <a:pt x="61782" y="137826"/>
                    </a:lnTo>
                    <a:lnTo>
                      <a:pt x="92952" y="80414"/>
                    </a:lnTo>
                    <a:lnTo>
                      <a:pt x="129316" y="49459"/>
                    </a:lnTo>
                    <a:lnTo>
                      <a:pt x="148927" y="45370"/>
                    </a:lnTo>
                    <a:lnTo>
                      <a:pt x="153356" y="45370"/>
                    </a:lnTo>
                    <a:lnTo>
                      <a:pt x="156927" y="35203"/>
                    </a:lnTo>
                    <a:lnTo>
                      <a:pt x="156927" y="10156"/>
                    </a:lnTo>
                    <a:lnTo>
                      <a:pt x="153356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object 28">
                <a:extLst>
                  <a:ext uri="{FF2B5EF4-FFF2-40B4-BE49-F238E27FC236}">
                    <a16:creationId xmlns:a16="http://schemas.microsoft.com/office/drawing/2014/main" id="{6723F11C-9BB8-4ECB-8BCA-F89D3C0FA2B5}"/>
                  </a:ext>
                </a:extLst>
              </p:cNvPr>
              <p:cNvSpPr/>
              <p:nvPr/>
            </p:nvSpPr>
            <p:spPr>
              <a:xfrm>
                <a:off x="948520" y="2189286"/>
                <a:ext cx="42384" cy="108294"/>
              </a:xfrm>
              <a:custGeom>
                <a:avLst/>
                <a:gdLst/>
                <a:ahLst/>
                <a:cxnLst/>
                <a:rect l="l" t="t" r="r" b="b"/>
                <a:pathLst>
                  <a:path w="87630" h="208914">
                    <a:moveTo>
                      <a:pt x="0" y="0"/>
                    </a:moveTo>
                    <a:lnTo>
                      <a:pt x="0" y="208663"/>
                    </a:lnTo>
                    <a:lnTo>
                      <a:pt x="87285" y="104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1" name="Group 96">
              <a:extLst>
                <a:ext uri="{FF2B5EF4-FFF2-40B4-BE49-F238E27FC236}">
                  <a16:creationId xmlns:a16="http://schemas.microsoft.com/office/drawing/2014/main" id="{9EB5DA5E-7E48-4D52-83F0-E1F518F256D0}"/>
                </a:ext>
              </a:extLst>
            </p:cNvPr>
            <p:cNvGrpSpPr/>
            <p:nvPr/>
          </p:nvGrpSpPr>
          <p:grpSpPr>
            <a:xfrm>
              <a:off x="8614234" y="2011448"/>
              <a:ext cx="81500" cy="364359"/>
              <a:chOff x="8566582" y="3334447"/>
              <a:chExt cx="108666" cy="485812"/>
            </a:xfrm>
          </p:grpSpPr>
          <p:sp>
            <p:nvSpPr>
              <p:cNvPr id="150" name="object 35">
                <a:extLst>
                  <a:ext uri="{FF2B5EF4-FFF2-40B4-BE49-F238E27FC236}">
                    <a16:creationId xmlns:a16="http://schemas.microsoft.com/office/drawing/2014/main" id="{5383B26F-0DE4-4288-8281-B74FED62640A}"/>
                  </a:ext>
                </a:extLst>
              </p:cNvPr>
              <p:cNvSpPr/>
              <p:nvPr/>
            </p:nvSpPr>
            <p:spPr>
              <a:xfrm>
                <a:off x="8599078" y="3334447"/>
                <a:ext cx="76170" cy="437454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843915">
                    <a:moveTo>
                      <a:pt x="7999" y="0"/>
                    </a:moveTo>
                    <a:lnTo>
                      <a:pt x="3581" y="0"/>
                    </a:lnTo>
                    <a:lnTo>
                      <a:pt x="0" y="10156"/>
                    </a:lnTo>
                    <a:lnTo>
                      <a:pt x="0" y="35203"/>
                    </a:lnTo>
                    <a:lnTo>
                      <a:pt x="3581" y="45359"/>
                    </a:lnTo>
                    <a:lnTo>
                      <a:pt x="7999" y="45359"/>
                    </a:lnTo>
                    <a:lnTo>
                      <a:pt x="27615" y="49449"/>
                    </a:lnTo>
                    <a:lnTo>
                      <a:pt x="63983" y="80404"/>
                    </a:lnTo>
                    <a:lnTo>
                      <a:pt x="95153" y="137816"/>
                    </a:lnTo>
                    <a:lnTo>
                      <a:pt x="108270" y="174976"/>
                    </a:lnTo>
                    <a:lnTo>
                      <a:pt x="119467" y="216990"/>
                    </a:lnTo>
                    <a:lnTo>
                      <a:pt x="128536" y="263272"/>
                    </a:lnTo>
                    <a:lnTo>
                      <a:pt x="135270" y="313233"/>
                    </a:lnTo>
                    <a:lnTo>
                      <a:pt x="139463" y="366288"/>
                    </a:lnTo>
                    <a:lnTo>
                      <a:pt x="140906" y="421851"/>
                    </a:lnTo>
                    <a:lnTo>
                      <a:pt x="139463" y="477413"/>
                    </a:lnTo>
                    <a:lnTo>
                      <a:pt x="135270" y="530469"/>
                    </a:lnTo>
                    <a:lnTo>
                      <a:pt x="128536" y="580431"/>
                    </a:lnTo>
                    <a:lnTo>
                      <a:pt x="119467" y="626714"/>
                    </a:lnTo>
                    <a:lnTo>
                      <a:pt x="108270" y="668729"/>
                    </a:lnTo>
                    <a:lnTo>
                      <a:pt x="95153" y="705891"/>
                    </a:lnTo>
                    <a:lnTo>
                      <a:pt x="63983" y="763306"/>
                    </a:lnTo>
                    <a:lnTo>
                      <a:pt x="27615" y="794262"/>
                    </a:lnTo>
                    <a:lnTo>
                      <a:pt x="7999" y="798352"/>
                    </a:lnTo>
                    <a:lnTo>
                      <a:pt x="3581" y="798352"/>
                    </a:lnTo>
                    <a:lnTo>
                      <a:pt x="0" y="808509"/>
                    </a:lnTo>
                    <a:lnTo>
                      <a:pt x="0" y="833555"/>
                    </a:lnTo>
                    <a:lnTo>
                      <a:pt x="3581" y="843712"/>
                    </a:lnTo>
                    <a:lnTo>
                      <a:pt x="7999" y="843712"/>
                    </a:lnTo>
                    <a:lnTo>
                      <a:pt x="28184" y="839854"/>
                    </a:lnTo>
                    <a:lnTo>
                      <a:pt x="65923" y="810509"/>
                    </a:lnTo>
                    <a:lnTo>
                      <a:pt x="98963" y="755701"/>
                    </a:lnTo>
                    <a:lnTo>
                      <a:pt x="113274" y="720014"/>
                    </a:lnTo>
                    <a:lnTo>
                      <a:pt x="125873" y="679482"/>
                    </a:lnTo>
                    <a:lnTo>
                      <a:pt x="136583" y="634609"/>
                    </a:lnTo>
                    <a:lnTo>
                      <a:pt x="145224" y="585903"/>
                    </a:lnTo>
                    <a:lnTo>
                      <a:pt x="151618" y="533871"/>
                    </a:lnTo>
                    <a:lnTo>
                      <a:pt x="155585" y="479018"/>
                    </a:lnTo>
                    <a:lnTo>
                      <a:pt x="156948" y="421851"/>
                    </a:lnTo>
                    <a:lnTo>
                      <a:pt x="155585" y="364684"/>
                    </a:lnTo>
                    <a:lnTo>
                      <a:pt x="151618" y="309831"/>
                    </a:lnTo>
                    <a:lnTo>
                      <a:pt x="145224" y="257799"/>
                    </a:lnTo>
                    <a:lnTo>
                      <a:pt x="136583" y="209095"/>
                    </a:lnTo>
                    <a:lnTo>
                      <a:pt x="125873" y="164223"/>
                    </a:lnTo>
                    <a:lnTo>
                      <a:pt x="113274" y="123692"/>
                    </a:lnTo>
                    <a:lnTo>
                      <a:pt x="98963" y="88007"/>
                    </a:lnTo>
                    <a:lnTo>
                      <a:pt x="65923" y="33201"/>
                    </a:lnTo>
                    <a:lnTo>
                      <a:pt x="28184" y="3857"/>
                    </a:lnTo>
                    <a:lnTo>
                      <a:pt x="7999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object 36">
                <a:extLst>
                  <a:ext uri="{FF2B5EF4-FFF2-40B4-BE49-F238E27FC236}">
                    <a16:creationId xmlns:a16="http://schemas.microsoft.com/office/drawing/2014/main" id="{5F72739C-8645-464A-B0F0-1B7AF9B5D20F}"/>
                  </a:ext>
                </a:extLst>
              </p:cNvPr>
              <p:cNvSpPr/>
              <p:nvPr/>
            </p:nvSpPr>
            <p:spPr>
              <a:xfrm>
                <a:off x="8566582" y="3711965"/>
                <a:ext cx="42384" cy="108294"/>
              </a:xfrm>
              <a:custGeom>
                <a:avLst/>
                <a:gdLst/>
                <a:ahLst/>
                <a:cxnLst/>
                <a:rect l="l" t="t" r="r" b="b"/>
                <a:pathLst>
                  <a:path w="87630" h="208915">
                    <a:moveTo>
                      <a:pt x="87264" y="0"/>
                    </a:moveTo>
                    <a:lnTo>
                      <a:pt x="0" y="104342"/>
                    </a:lnTo>
                    <a:lnTo>
                      <a:pt x="87264" y="208663"/>
                    </a:lnTo>
                    <a:lnTo>
                      <a:pt x="87264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2" name="Group 99">
              <a:extLst>
                <a:ext uri="{FF2B5EF4-FFF2-40B4-BE49-F238E27FC236}">
                  <a16:creationId xmlns:a16="http://schemas.microsoft.com/office/drawing/2014/main" id="{026F154B-10FC-4087-9160-CD71DD299F6B}"/>
                </a:ext>
              </a:extLst>
            </p:cNvPr>
            <p:cNvGrpSpPr/>
            <p:nvPr/>
          </p:nvGrpSpPr>
          <p:grpSpPr>
            <a:xfrm>
              <a:off x="454375" y="2820821"/>
              <a:ext cx="81746" cy="357765"/>
              <a:chOff x="881909" y="2189286"/>
              <a:chExt cx="108995" cy="477020"/>
            </a:xfrm>
          </p:grpSpPr>
          <p:sp>
            <p:nvSpPr>
              <p:cNvPr id="148" name="object 27">
                <a:extLst>
                  <a:ext uri="{FF2B5EF4-FFF2-40B4-BE49-F238E27FC236}">
                    <a16:creationId xmlns:a16="http://schemas.microsoft.com/office/drawing/2014/main" id="{F141BE55-B98C-4164-B75F-5CD8310575B4}"/>
                  </a:ext>
                </a:extLst>
              </p:cNvPr>
              <p:cNvSpPr/>
              <p:nvPr/>
            </p:nvSpPr>
            <p:spPr>
              <a:xfrm>
                <a:off x="881909" y="2228852"/>
                <a:ext cx="76170" cy="437454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843914">
                    <a:moveTo>
                      <a:pt x="153356" y="0"/>
                    </a:moveTo>
                    <a:lnTo>
                      <a:pt x="148927" y="0"/>
                    </a:lnTo>
                    <a:lnTo>
                      <a:pt x="128747" y="3858"/>
                    </a:lnTo>
                    <a:lnTo>
                      <a:pt x="91016" y="33204"/>
                    </a:lnTo>
                    <a:lnTo>
                      <a:pt x="57980" y="88014"/>
                    </a:lnTo>
                    <a:lnTo>
                      <a:pt x="43671" y="123701"/>
                    </a:lnTo>
                    <a:lnTo>
                      <a:pt x="31072" y="164234"/>
                    </a:lnTo>
                    <a:lnTo>
                      <a:pt x="20363" y="209107"/>
                    </a:lnTo>
                    <a:lnTo>
                      <a:pt x="11722" y="257812"/>
                    </a:lnTo>
                    <a:lnTo>
                      <a:pt x="5329" y="309844"/>
                    </a:lnTo>
                    <a:lnTo>
                      <a:pt x="1362" y="364696"/>
                    </a:lnTo>
                    <a:lnTo>
                      <a:pt x="0" y="421861"/>
                    </a:lnTo>
                    <a:lnTo>
                      <a:pt x="1362" y="479028"/>
                    </a:lnTo>
                    <a:lnTo>
                      <a:pt x="5329" y="533880"/>
                    </a:lnTo>
                    <a:lnTo>
                      <a:pt x="11722" y="585912"/>
                    </a:lnTo>
                    <a:lnTo>
                      <a:pt x="20363" y="634617"/>
                    </a:lnTo>
                    <a:lnTo>
                      <a:pt x="31072" y="679488"/>
                    </a:lnTo>
                    <a:lnTo>
                      <a:pt x="43671" y="720019"/>
                    </a:lnTo>
                    <a:lnTo>
                      <a:pt x="57980" y="755704"/>
                    </a:lnTo>
                    <a:lnTo>
                      <a:pt x="91016" y="810510"/>
                    </a:lnTo>
                    <a:lnTo>
                      <a:pt x="128747" y="839854"/>
                    </a:lnTo>
                    <a:lnTo>
                      <a:pt x="148927" y="843712"/>
                    </a:lnTo>
                    <a:lnTo>
                      <a:pt x="153356" y="843712"/>
                    </a:lnTo>
                    <a:lnTo>
                      <a:pt x="156927" y="833555"/>
                    </a:lnTo>
                    <a:lnTo>
                      <a:pt x="156927" y="808509"/>
                    </a:lnTo>
                    <a:lnTo>
                      <a:pt x="153356" y="798352"/>
                    </a:lnTo>
                    <a:lnTo>
                      <a:pt x="148927" y="798352"/>
                    </a:lnTo>
                    <a:lnTo>
                      <a:pt x="129316" y="794263"/>
                    </a:lnTo>
                    <a:lnTo>
                      <a:pt x="92952" y="763309"/>
                    </a:lnTo>
                    <a:lnTo>
                      <a:pt x="61782" y="705899"/>
                    </a:lnTo>
                    <a:lnTo>
                      <a:pt x="48663" y="668740"/>
                    </a:lnTo>
                    <a:lnTo>
                      <a:pt x="37464" y="626726"/>
                    </a:lnTo>
                    <a:lnTo>
                      <a:pt x="28393" y="580444"/>
                    </a:lnTo>
                    <a:lnTo>
                      <a:pt x="21657" y="530482"/>
                    </a:lnTo>
                    <a:lnTo>
                      <a:pt x="17464" y="477425"/>
                    </a:lnTo>
                    <a:lnTo>
                      <a:pt x="16020" y="421861"/>
                    </a:lnTo>
                    <a:lnTo>
                      <a:pt x="17464" y="366299"/>
                    </a:lnTo>
                    <a:lnTo>
                      <a:pt x="21657" y="313244"/>
                    </a:lnTo>
                    <a:lnTo>
                      <a:pt x="28393" y="263282"/>
                    </a:lnTo>
                    <a:lnTo>
                      <a:pt x="37464" y="217001"/>
                    </a:lnTo>
                    <a:lnTo>
                      <a:pt x="48663" y="174987"/>
                    </a:lnTo>
                    <a:lnTo>
                      <a:pt x="61782" y="137826"/>
                    </a:lnTo>
                    <a:lnTo>
                      <a:pt x="92952" y="80414"/>
                    </a:lnTo>
                    <a:lnTo>
                      <a:pt x="129316" y="49459"/>
                    </a:lnTo>
                    <a:lnTo>
                      <a:pt x="148927" y="45370"/>
                    </a:lnTo>
                    <a:lnTo>
                      <a:pt x="153356" y="45370"/>
                    </a:lnTo>
                    <a:lnTo>
                      <a:pt x="156927" y="35203"/>
                    </a:lnTo>
                    <a:lnTo>
                      <a:pt x="156927" y="10156"/>
                    </a:lnTo>
                    <a:lnTo>
                      <a:pt x="153356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object 28">
                <a:extLst>
                  <a:ext uri="{FF2B5EF4-FFF2-40B4-BE49-F238E27FC236}">
                    <a16:creationId xmlns:a16="http://schemas.microsoft.com/office/drawing/2014/main" id="{1DA12A66-660E-49A1-9A29-B47A8683CDFD}"/>
                  </a:ext>
                </a:extLst>
              </p:cNvPr>
              <p:cNvSpPr/>
              <p:nvPr/>
            </p:nvSpPr>
            <p:spPr>
              <a:xfrm>
                <a:off x="948520" y="2189286"/>
                <a:ext cx="42384" cy="108294"/>
              </a:xfrm>
              <a:custGeom>
                <a:avLst/>
                <a:gdLst/>
                <a:ahLst/>
                <a:cxnLst/>
                <a:rect l="l" t="t" r="r" b="b"/>
                <a:pathLst>
                  <a:path w="87630" h="208914">
                    <a:moveTo>
                      <a:pt x="0" y="0"/>
                    </a:moveTo>
                    <a:lnTo>
                      <a:pt x="0" y="208663"/>
                    </a:lnTo>
                    <a:lnTo>
                      <a:pt x="87285" y="104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3" name="Group 102">
              <a:extLst>
                <a:ext uri="{FF2B5EF4-FFF2-40B4-BE49-F238E27FC236}">
                  <a16:creationId xmlns:a16="http://schemas.microsoft.com/office/drawing/2014/main" id="{020E8B50-C9AB-4CAA-8749-76A5A1C7032D}"/>
                </a:ext>
              </a:extLst>
            </p:cNvPr>
            <p:cNvGrpSpPr/>
            <p:nvPr/>
          </p:nvGrpSpPr>
          <p:grpSpPr>
            <a:xfrm>
              <a:off x="8614234" y="2817524"/>
              <a:ext cx="81500" cy="364359"/>
              <a:chOff x="8566582" y="3334447"/>
              <a:chExt cx="108666" cy="485812"/>
            </a:xfrm>
          </p:grpSpPr>
          <p:sp>
            <p:nvSpPr>
              <p:cNvPr id="146" name="object 35">
                <a:extLst>
                  <a:ext uri="{FF2B5EF4-FFF2-40B4-BE49-F238E27FC236}">
                    <a16:creationId xmlns:a16="http://schemas.microsoft.com/office/drawing/2014/main" id="{40457283-970D-43A6-91A2-39A79D04D0B6}"/>
                  </a:ext>
                </a:extLst>
              </p:cNvPr>
              <p:cNvSpPr/>
              <p:nvPr/>
            </p:nvSpPr>
            <p:spPr>
              <a:xfrm>
                <a:off x="8599078" y="3334447"/>
                <a:ext cx="76170" cy="437454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843915">
                    <a:moveTo>
                      <a:pt x="7999" y="0"/>
                    </a:moveTo>
                    <a:lnTo>
                      <a:pt x="3581" y="0"/>
                    </a:lnTo>
                    <a:lnTo>
                      <a:pt x="0" y="10156"/>
                    </a:lnTo>
                    <a:lnTo>
                      <a:pt x="0" y="35203"/>
                    </a:lnTo>
                    <a:lnTo>
                      <a:pt x="3581" y="45359"/>
                    </a:lnTo>
                    <a:lnTo>
                      <a:pt x="7999" y="45359"/>
                    </a:lnTo>
                    <a:lnTo>
                      <a:pt x="27615" y="49449"/>
                    </a:lnTo>
                    <a:lnTo>
                      <a:pt x="63983" y="80404"/>
                    </a:lnTo>
                    <a:lnTo>
                      <a:pt x="95153" y="137816"/>
                    </a:lnTo>
                    <a:lnTo>
                      <a:pt x="108270" y="174976"/>
                    </a:lnTo>
                    <a:lnTo>
                      <a:pt x="119467" y="216990"/>
                    </a:lnTo>
                    <a:lnTo>
                      <a:pt x="128536" y="263272"/>
                    </a:lnTo>
                    <a:lnTo>
                      <a:pt x="135270" y="313233"/>
                    </a:lnTo>
                    <a:lnTo>
                      <a:pt x="139463" y="366288"/>
                    </a:lnTo>
                    <a:lnTo>
                      <a:pt x="140906" y="421851"/>
                    </a:lnTo>
                    <a:lnTo>
                      <a:pt x="139463" y="477413"/>
                    </a:lnTo>
                    <a:lnTo>
                      <a:pt x="135270" y="530469"/>
                    </a:lnTo>
                    <a:lnTo>
                      <a:pt x="128536" y="580431"/>
                    </a:lnTo>
                    <a:lnTo>
                      <a:pt x="119467" y="626714"/>
                    </a:lnTo>
                    <a:lnTo>
                      <a:pt x="108270" y="668729"/>
                    </a:lnTo>
                    <a:lnTo>
                      <a:pt x="95153" y="705891"/>
                    </a:lnTo>
                    <a:lnTo>
                      <a:pt x="63983" y="763306"/>
                    </a:lnTo>
                    <a:lnTo>
                      <a:pt x="27615" y="794262"/>
                    </a:lnTo>
                    <a:lnTo>
                      <a:pt x="7999" y="798352"/>
                    </a:lnTo>
                    <a:lnTo>
                      <a:pt x="3581" y="798352"/>
                    </a:lnTo>
                    <a:lnTo>
                      <a:pt x="0" y="808509"/>
                    </a:lnTo>
                    <a:lnTo>
                      <a:pt x="0" y="833555"/>
                    </a:lnTo>
                    <a:lnTo>
                      <a:pt x="3581" y="843712"/>
                    </a:lnTo>
                    <a:lnTo>
                      <a:pt x="7999" y="843712"/>
                    </a:lnTo>
                    <a:lnTo>
                      <a:pt x="28184" y="839854"/>
                    </a:lnTo>
                    <a:lnTo>
                      <a:pt x="65923" y="810509"/>
                    </a:lnTo>
                    <a:lnTo>
                      <a:pt x="98963" y="755701"/>
                    </a:lnTo>
                    <a:lnTo>
                      <a:pt x="113274" y="720014"/>
                    </a:lnTo>
                    <a:lnTo>
                      <a:pt x="125873" y="679482"/>
                    </a:lnTo>
                    <a:lnTo>
                      <a:pt x="136583" y="634609"/>
                    </a:lnTo>
                    <a:lnTo>
                      <a:pt x="145224" y="585903"/>
                    </a:lnTo>
                    <a:lnTo>
                      <a:pt x="151618" y="533871"/>
                    </a:lnTo>
                    <a:lnTo>
                      <a:pt x="155585" y="479018"/>
                    </a:lnTo>
                    <a:lnTo>
                      <a:pt x="156948" y="421851"/>
                    </a:lnTo>
                    <a:lnTo>
                      <a:pt x="155585" y="364684"/>
                    </a:lnTo>
                    <a:lnTo>
                      <a:pt x="151618" y="309831"/>
                    </a:lnTo>
                    <a:lnTo>
                      <a:pt x="145224" y="257799"/>
                    </a:lnTo>
                    <a:lnTo>
                      <a:pt x="136583" y="209095"/>
                    </a:lnTo>
                    <a:lnTo>
                      <a:pt x="125873" y="164223"/>
                    </a:lnTo>
                    <a:lnTo>
                      <a:pt x="113274" y="123692"/>
                    </a:lnTo>
                    <a:lnTo>
                      <a:pt x="98963" y="88007"/>
                    </a:lnTo>
                    <a:lnTo>
                      <a:pt x="65923" y="33201"/>
                    </a:lnTo>
                    <a:lnTo>
                      <a:pt x="28184" y="3857"/>
                    </a:lnTo>
                    <a:lnTo>
                      <a:pt x="7999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object 36">
                <a:extLst>
                  <a:ext uri="{FF2B5EF4-FFF2-40B4-BE49-F238E27FC236}">
                    <a16:creationId xmlns:a16="http://schemas.microsoft.com/office/drawing/2014/main" id="{0F709EAB-D624-4ECF-B6C3-19178ABA7881}"/>
                  </a:ext>
                </a:extLst>
              </p:cNvPr>
              <p:cNvSpPr/>
              <p:nvPr/>
            </p:nvSpPr>
            <p:spPr>
              <a:xfrm>
                <a:off x="8566582" y="3711965"/>
                <a:ext cx="42384" cy="108294"/>
              </a:xfrm>
              <a:custGeom>
                <a:avLst/>
                <a:gdLst/>
                <a:ahLst/>
                <a:cxnLst/>
                <a:rect l="l" t="t" r="r" b="b"/>
                <a:pathLst>
                  <a:path w="87630" h="208915">
                    <a:moveTo>
                      <a:pt x="87264" y="0"/>
                    </a:moveTo>
                    <a:lnTo>
                      <a:pt x="0" y="104342"/>
                    </a:lnTo>
                    <a:lnTo>
                      <a:pt x="87264" y="208663"/>
                    </a:lnTo>
                    <a:lnTo>
                      <a:pt x="87264" y="0"/>
                    </a:lnTo>
                    <a:close/>
                  </a:path>
                </a:pathLst>
              </a:custGeom>
              <a:solidFill>
                <a:srgbClr val="4077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1559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4" name="Freeform 3">
              <a:extLst>
                <a:ext uri="{FF2B5EF4-FFF2-40B4-BE49-F238E27FC236}">
                  <a16:creationId xmlns:a16="http://schemas.microsoft.com/office/drawing/2014/main" id="{5AFEB319-41D4-4029-A8D4-B23DF3829867}"/>
                </a:ext>
              </a:extLst>
            </p:cNvPr>
            <p:cNvSpPr/>
            <p:nvPr/>
          </p:nvSpPr>
          <p:spPr>
            <a:xfrm>
              <a:off x="8140365" y="2860844"/>
              <a:ext cx="86152" cy="275217"/>
            </a:xfrm>
            <a:custGeom>
              <a:avLst/>
              <a:gdLst>
                <a:gd name="connsiteX0" fmla="*/ 227038 w 227038"/>
                <a:gd name="connsiteY0" fmla="*/ 161302 h 606208"/>
                <a:gd name="connsiteX1" fmla="*/ 170281 w 227038"/>
                <a:gd name="connsiteY1" fmla="*/ 80644 h 606208"/>
                <a:gd name="connsiteX2" fmla="*/ 113525 w 227038"/>
                <a:gd name="connsiteY2" fmla="*/ 0 h 606208"/>
                <a:gd name="connsiteX3" fmla="*/ 56769 w 227038"/>
                <a:gd name="connsiteY3" fmla="*/ 80644 h 606208"/>
                <a:gd name="connsiteX4" fmla="*/ 0 w 227038"/>
                <a:gd name="connsiteY4" fmla="*/ 161302 h 606208"/>
                <a:gd name="connsiteX5" fmla="*/ 46850 w 227038"/>
                <a:gd name="connsiteY5" fmla="*/ 161302 h 606208"/>
                <a:gd name="connsiteX6" fmla="*/ 46850 w 227038"/>
                <a:gd name="connsiteY6" fmla="*/ 444906 h 606208"/>
                <a:gd name="connsiteX7" fmla="*/ 0 w 227038"/>
                <a:gd name="connsiteY7" fmla="*/ 444906 h 606208"/>
                <a:gd name="connsiteX8" fmla="*/ 56769 w 227038"/>
                <a:gd name="connsiteY8" fmla="*/ 525564 h 606208"/>
                <a:gd name="connsiteX9" fmla="*/ 113525 w 227038"/>
                <a:gd name="connsiteY9" fmla="*/ 606208 h 606208"/>
                <a:gd name="connsiteX10" fmla="*/ 170281 w 227038"/>
                <a:gd name="connsiteY10" fmla="*/ 525564 h 606208"/>
                <a:gd name="connsiteX11" fmla="*/ 227038 w 227038"/>
                <a:gd name="connsiteY11" fmla="*/ 444906 h 606208"/>
                <a:gd name="connsiteX12" fmla="*/ 182232 w 227038"/>
                <a:gd name="connsiteY12" fmla="*/ 444906 h 606208"/>
                <a:gd name="connsiteX13" fmla="*/ 182232 w 227038"/>
                <a:gd name="connsiteY13" fmla="*/ 161302 h 606208"/>
                <a:gd name="connsiteX14" fmla="*/ 227038 w 227038"/>
                <a:gd name="connsiteY14" fmla="*/ 161302 h 6062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</a:cxnLst>
              <a:rect l="l" t="t" r="r" b="b"/>
              <a:pathLst>
                <a:path w="227038" h="606208">
                  <a:moveTo>
                    <a:pt x="227038" y="161302"/>
                  </a:moveTo>
                  <a:lnTo>
                    <a:pt x="170281" y="80644"/>
                  </a:lnTo>
                  <a:lnTo>
                    <a:pt x="113525" y="0"/>
                  </a:lnTo>
                  <a:lnTo>
                    <a:pt x="56769" y="80644"/>
                  </a:lnTo>
                  <a:lnTo>
                    <a:pt x="0" y="161302"/>
                  </a:lnTo>
                  <a:lnTo>
                    <a:pt x="46850" y="161302"/>
                  </a:lnTo>
                  <a:lnTo>
                    <a:pt x="46850" y="444906"/>
                  </a:lnTo>
                  <a:lnTo>
                    <a:pt x="0" y="444906"/>
                  </a:lnTo>
                  <a:lnTo>
                    <a:pt x="56769" y="525564"/>
                  </a:lnTo>
                  <a:lnTo>
                    <a:pt x="113525" y="606208"/>
                  </a:lnTo>
                  <a:lnTo>
                    <a:pt x="170281" y="525564"/>
                  </a:lnTo>
                  <a:lnTo>
                    <a:pt x="227038" y="444906"/>
                  </a:lnTo>
                  <a:lnTo>
                    <a:pt x="182232" y="444906"/>
                  </a:lnTo>
                  <a:lnTo>
                    <a:pt x="182232" y="161302"/>
                  </a:lnTo>
                  <a:lnTo>
                    <a:pt x="227038" y="161302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lIns="51408" tIns="25706" rIns="51408" bIns="25706" rtlCol="0" anchor="ctr"/>
            <a:lstStyle/>
            <a:p>
              <a:pPr marL="0" marR="0" lvl="0" indent="0" algn="ctr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AB1A9F8B-8DE5-4732-910F-6715C319F64A}"/>
                </a:ext>
              </a:extLst>
            </p:cNvPr>
            <p:cNvSpPr/>
            <p:nvPr/>
          </p:nvSpPr>
          <p:spPr>
            <a:xfrm>
              <a:off x="8140365" y="2055212"/>
              <a:ext cx="86152" cy="275217"/>
            </a:xfrm>
            <a:custGeom>
              <a:avLst/>
              <a:gdLst>
                <a:gd name="connsiteX0" fmla="*/ 227038 w 227038"/>
                <a:gd name="connsiteY0" fmla="*/ 161302 h 606208"/>
                <a:gd name="connsiteX1" fmla="*/ 170281 w 227038"/>
                <a:gd name="connsiteY1" fmla="*/ 80644 h 606208"/>
                <a:gd name="connsiteX2" fmla="*/ 113525 w 227038"/>
                <a:gd name="connsiteY2" fmla="*/ 0 h 606208"/>
                <a:gd name="connsiteX3" fmla="*/ 56769 w 227038"/>
                <a:gd name="connsiteY3" fmla="*/ 80644 h 606208"/>
                <a:gd name="connsiteX4" fmla="*/ 0 w 227038"/>
                <a:gd name="connsiteY4" fmla="*/ 161302 h 606208"/>
                <a:gd name="connsiteX5" fmla="*/ 46850 w 227038"/>
                <a:gd name="connsiteY5" fmla="*/ 161302 h 606208"/>
                <a:gd name="connsiteX6" fmla="*/ 46850 w 227038"/>
                <a:gd name="connsiteY6" fmla="*/ 444906 h 606208"/>
                <a:gd name="connsiteX7" fmla="*/ 0 w 227038"/>
                <a:gd name="connsiteY7" fmla="*/ 444906 h 606208"/>
                <a:gd name="connsiteX8" fmla="*/ 56769 w 227038"/>
                <a:gd name="connsiteY8" fmla="*/ 525564 h 606208"/>
                <a:gd name="connsiteX9" fmla="*/ 113525 w 227038"/>
                <a:gd name="connsiteY9" fmla="*/ 606208 h 606208"/>
                <a:gd name="connsiteX10" fmla="*/ 170281 w 227038"/>
                <a:gd name="connsiteY10" fmla="*/ 525564 h 606208"/>
                <a:gd name="connsiteX11" fmla="*/ 227038 w 227038"/>
                <a:gd name="connsiteY11" fmla="*/ 444906 h 606208"/>
                <a:gd name="connsiteX12" fmla="*/ 182232 w 227038"/>
                <a:gd name="connsiteY12" fmla="*/ 444906 h 606208"/>
                <a:gd name="connsiteX13" fmla="*/ 182232 w 227038"/>
                <a:gd name="connsiteY13" fmla="*/ 161302 h 606208"/>
                <a:gd name="connsiteX14" fmla="*/ 227038 w 227038"/>
                <a:gd name="connsiteY14" fmla="*/ 161302 h 6062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</a:cxnLst>
              <a:rect l="l" t="t" r="r" b="b"/>
              <a:pathLst>
                <a:path w="227038" h="606208">
                  <a:moveTo>
                    <a:pt x="227038" y="161302"/>
                  </a:moveTo>
                  <a:lnTo>
                    <a:pt x="170281" y="80644"/>
                  </a:lnTo>
                  <a:lnTo>
                    <a:pt x="113525" y="0"/>
                  </a:lnTo>
                  <a:lnTo>
                    <a:pt x="56769" y="80644"/>
                  </a:lnTo>
                  <a:lnTo>
                    <a:pt x="0" y="161302"/>
                  </a:lnTo>
                  <a:lnTo>
                    <a:pt x="46850" y="161302"/>
                  </a:lnTo>
                  <a:lnTo>
                    <a:pt x="46850" y="444906"/>
                  </a:lnTo>
                  <a:lnTo>
                    <a:pt x="0" y="444906"/>
                  </a:lnTo>
                  <a:lnTo>
                    <a:pt x="56769" y="525564"/>
                  </a:lnTo>
                  <a:lnTo>
                    <a:pt x="113525" y="606208"/>
                  </a:lnTo>
                  <a:lnTo>
                    <a:pt x="170281" y="525564"/>
                  </a:lnTo>
                  <a:lnTo>
                    <a:pt x="227038" y="444906"/>
                  </a:lnTo>
                  <a:lnTo>
                    <a:pt x="182232" y="444906"/>
                  </a:lnTo>
                  <a:lnTo>
                    <a:pt x="182232" y="161302"/>
                  </a:lnTo>
                  <a:lnTo>
                    <a:pt x="227038" y="161302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lIns="51408" tIns="25706" rIns="51408" bIns="25706" rtlCol="0" anchor="ctr"/>
            <a:lstStyle/>
            <a:p>
              <a:pPr marL="0" marR="0" lvl="0" indent="0" algn="ctr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86" name="Straight Arrow Connector 107">
              <a:extLst>
                <a:ext uri="{FF2B5EF4-FFF2-40B4-BE49-F238E27FC236}">
                  <a16:creationId xmlns:a16="http://schemas.microsoft.com/office/drawing/2014/main" id="{843AE3F1-BCA0-49E8-BBAC-25B6FD6A27DE}"/>
                </a:ext>
              </a:extLst>
            </p:cNvPr>
            <p:cNvCxnSpPr/>
            <p:nvPr/>
          </p:nvCxnSpPr>
          <p:spPr>
            <a:xfrm>
              <a:off x="8388029" y="1869228"/>
              <a:ext cx="0" cy="1399384"/>
            </a:xfrm>
            <a:prstGeom prst="straightConnector1">
              <a:avLst/>
            </a:prstGeom>
            <a:noFill/>
            <a:ln w="88900" cap="flat" cmpd="sng" algn="ctr">
              <a:solidFill>
                <a:sysClr val="window" lastClr="FFFFFF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pic>
          <p:nvPicPr>
            <p:cNvPr id="87" name="Picture 138">
              <a:extLst>
                <a:ext uri="{FF2B5EF4-FFF2-40B4-BE49-F238E27FC236}">
                  <a16:creationId xmlns:a16="http://schemas.microsoft.com/office/drawing/2014/main" id="{3242AE5E-6B14-4DA2-91CE-9AF9AD5FC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07" y="1634053"/>
              <a:ext cx="528191" cy="30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139">
              <a:extLst>
                <a:ext uri="{FF2B5EF4-FFF2-40B4-BE49-F238E27FC236}">
                  <a16:creationId xmlns:a16="http://schemas.microsoft.com/office/drawing/2014/main" id="{7CE28547-D17D-48BD-8C62-8D5D417DA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59270" y="1620995"/>
              <a:ext cx="533948" cy="315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140">
              <a:extLst>
                <a:ext uri="{FF2B5EF4-FFF2-40B4-BE49-F238E27FC236}">
                  <a16:creationId xmlns:a16="http://schemas.microsoft.com/office/drawing/2014/main" id="{17153862-E573-4D0B-902C-0CB49A1B9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820" y="1631006"/>
              <a:ext cx="532286" cy="30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Box 144">
              <a:extLst>
                <a:ext uri="{FF2B5EF4-FFF2-40B4-BE49-F238E27FC236}">
                  <a16:creationId xmlns:a16="http://schemas.microsoft.com/office/drawing/2014/main" id="{891B83EF-E3DB-4769-B399-90FC77274663}"/>
                </a:ext>
              </a:extLst>
            </p:cNvPr>
            <p:cNvSpPr txBox="1"/>
            <p:nvPr/>
          </p:nvSpPr>
          <p:spPr>
            <a:xfrm>
              <a:off x="2684301" y="1972002"/>
              <a:ext cx="233326" cy="117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ADMS</a:t>
              </a:r>
              <a:endParaRPr kumimoji="0" lang="en-US" altLang="zh-CN" sz="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91" name="TextBox 1">
              <a:extLst>
                <a:ext uri="{FF2B5EF4-FFF2-40B4-BE49-F238E27FC236}">
                  <a16:creationId xmlns:a16="http://schemas.microsoft.com/office/drawing/2014/main" id="{008D7204-C482-4F71-9F50-7E0B05AB563D}"/>
                </a:ext>
              </a:extLst>
            </p:cNvPr>
            <p:cNvSpPr txBox="1"/>
            <p:nvPr/>
          </p:nvSpPr>
          <p:spPr>
            <a:xfrm>
              <a:off x="6029458" y="1972002"/>
              <a:ext cx="990145" cy="117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Prosumer DSO</a:t>
              </a:r>
            </a:p>
          </p:txBody>
        </p:sp>
        <p:sp>
          <p:nvSpPr>
            <p:cNvPr id="92" name="TextBox 149">
              <a:extLst>
                <a:ext uri="{FF2B5EF4-FFF2-40B4-BE49-F238E27FC236}">
                  <a16:creationId xmlns:a16="http://schemas.microsoft.com/office/drawing/2014/main" id="{8656D94B-815D-49E6-9398-9C6A62BC7358}"/>
                </a:ext>
              </a:extLst>
            </p:cNvPr>
            <p:cNvSpPr txBox="1"/>
            <p:nvPr/>
          </p:nvSpPr>
          <p:spPr>
            <a:xfrm>
              <a:off x="3727046" y="1972002"/>
              <a:ext cx="1164830" cy="117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ArcFM</a:t>
              </a:r>
              <a:endParaRPr kumimoji="0" lang="en-US" altLang="zh-CN" sz="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93" name="TextBox 1">
              <a:extLst>
                <a:ext uri="{FF2B5EF4-FFF2-40B4-BE49-F238E27FC236}">
                  <a16:creationId xmlns:a16="http://schemas.microsoft.com/office/drawing/2014/main" id="{0A03D684-A9CD-4A9F-8F3D-03FF61B9BA5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688879" y="2721462"/>
              <a:ext cx="240934" cy="117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PACIS</a:t>
              </a:r>
              <a:endParaRPr kumimoji="0" lang="en-US" altLang="zh-CN" sz="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pic>
          <p:nvPicPr>
            <p:cNvPr id="94" name="Picture 6">
              <a:extLst>
                <a:ext uri="{FF2B5EF4-FFF2-40B4-BE49-F238E27FC236}">
                  <a16:creationId xmlns:a16="http://schemas.microsoft.com/office/drawing/2014/main" id="{713ABE79-2D01-4E50-B6AD-D517462DC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643" y="2377009"/>
              <a:ext cx="597797" cy="340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5" name="Group 155">
              <a:extLst>
                <a:ext uri="{FF2B5EF4-FFF2-40B4-BE49-F238E27FC236}">
                  <a16:creationId xmlns:a16="http://schemas.microsoft.com/office/drawing/2014/main" id="{9FA5FFCB-80CF-4C0E-ADB5-19323E1AA619}"/>
                </a:ext>
              </a:extLst>
            </p:cNvPr>
            <p:cNvGrpSpPr/>
            <p:nvPr/>
          </p:nvGrpSpPr>
          <p:grpSpPr>
            <a:xfrm>
              <a:off x="6257609" y="2380013"/>
              <a:ext cx="535733" cy="316823"/>
              <a:chOff x="5465716" y="2762251"/>
              <a:chExt cx="1143298" cy="650457"/>
            </a:xfrm>
          </p:grpSpPr>
          <p:pic>
            <p:nvPicPr>
              <p:cNvPr id="144" name="Picture 6">
                <a:extLst>
                  <a:ext uri="{FF2B5EF4-FFF2-40B4-BE49-F238E27FC236}">
                    <a16:creationId xmlns:a16="http://schemas.microsoft.com/office/drawing/2014/main" id="{71220933-1EC6-4C6D-AB4A-C6CBA00A4F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465716" y="2762251"/>
                <a:ext cx="1143298" cy="650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5" name="Picture 2">
                <a:extLst>
                  <a:ext uri="{FF2B5EF4-FFF2-40B4-BE49-F238E27FC236}">
                    <a16:creationId xmlns:a16="http://schemas.microsoft.com/office/drawing/2014/main" id="{3A8FA511-B7A5-4731-A0A0-650B5ADAAE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5637212" y="2819400"/>
                <a:ext cx="800308" cy="514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6" name="object 6">
              <a:extLst>
                <a:ext uri="{FF2B5EF4-FFF2-40B4-BE49-F238E27FC236}">
                  <a16:creationId xmlns:a16="http://schemas.microsoft.com/office/drawing/2014/main" id="{1F8798E8-9201-43B4-90DE-DA23FEF17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37450" y="2410571"/>
              <a:ext cx="478912" cy="251459"/>
            </a:xfrm>
            <a:prstGeom prst="rect">
              <a:avLst/>
            </a:prstGeom>
            <a:blipFill>
              <a:blip r:embed="rId9" cstate="screen"/>
              <a:stretch>
                <a:fillRect/>
              </a:stretch>
            </a:blipFill>
            <a:ln>
              <a:noFill/>
            </a:ln>
            <a:effectLst/>
          </p:spPr>
          <p:txBody>
            <a:bodyPr wrap="square" lIns="0" tIns="0" rIns="0" bIns="0" rtlCol="0"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defTabSz="5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0" i="0" u="none" strike="noStrike" kern="0" cap="none" spc="0" normalizeH="0" baseline="0" noProof="0" dirty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  <p:grpSp>
          <p:nvGrpSpPr>
            <p:cNvPr id="97" name="Group 159">
              <a:extLst>
                <a:ext uri="{FF2B5EF4-FFF2-40B4-BE49-F238E27FC236}">
                  <a16:creationId xmlns:a16="http://schemas.microsoft.com/office/drawing/2014/main" id="{E0C15B33-48B1-44E8-91E1-40AC4C6EA4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99898" y="3180635"/>
              <a:ext cx="437271" cy="437271"/>
              <a:chOff x="3376246" y="5239135"/>
              <a:chExt cx="1219200" cy="1219200"/>
            </a:xfrm>
          </p:grpSpPr>
          <p:sp>
            <p:nvSpPr>
              <p:cNvPr id="142" name="Freeform 160">
                <a:extLst>
                  <a:ext uri="{FF2B5EF4-FFF2-40B4-BE49-F238E27FC236}">
                    <a16:creationId xmlns:a16="http://schemas.microsoft.com/office/drawing/2014/main" id="{B617C5F9-CE79-4345-9310-0C5457D44188}"/>
                  </a:ext>
                </a:extLst>
              </p:cNvPr>
              <p:cNvSpPr/>
              <p:nvPr/>
            </p:nvSpPr>
            <p:spPr>
              <a:xfrm>
                <a:off x="3527533" y="5359213"/>
                <a:ext cx="995363" cy="895735"/>
              </a:xfrm>
              <a:custGeom>
                <a:avLst/>
                <a:gdLst>
                  <a:gd name="connsiteX0" fmla="*/ 4762 w 995362"/>
                  <a:gd name="connsiteY0" fmla="*/ 757238 h 895735"/>
                  <a:gd name="connsiteX1" fmla="*/ 4762 w 995362"/>
                  <a:gd name="connsiteY1" fmla="*/ 757238 h 895735"/>
                  <a:gd name="connsiteX2" fmla="*/ 23812 w 995362"/>
                  <a:gd name="connsiteY2" fmla="*/ 795338 h 895735"/>
                  <a:gd name="connsiteX3" fmla="*/ 33337 w 995362"/>
                  <a:gd name="connsiteY3" fmla="*/ 809625 h 895735"/>
                  <a:gd name="connsiteX4" fmla="*/ 42862 w 995362"/>
                  <a:gd name="connsiteY4" fmla="*/ 828675 h 895735"/>
                  <a:gd name="connsiteX5" fmla="*/ 71437 w 995362"/>
                  <a:gd name="connsiteY5" fmla="*/ 842963 h 895735"/>
                  <a:gd name="connsiteX6" fmla="*/ 76200 w 995362"/>
                  <a:gd name="connsiteY6" fmla="*/ 857250 h 895735"/>
                  <a:gd name="connsiteX7" fmla="*/ 104775 w 995362"/>
                  <a:gd name="connsiteY7" fmla="*/ 876300 h 895735"/>
                  <a:gd name="connsiteX8" fmla="*/ 123825 w 995362"/>
                  <a:gd name="connsiteY8" fmla="*/ 895350 h 895735"/>
                  <a:gd name="connsiteX9" fmla="*/ 128587 w 995362"/>
                  <a:gd name="connsiteY9" fmla="*/ 895350 h 895735"/>
                  <a:gd name="connsiteX10" fmla="*/ 995362 w 995362"/>
                  <a:gd name="connsiteY10" fmla="*/ 809625 h 895735"/>
                  <a:gd name="connsiteX11" fmla="*/ 995362 w 995362"/>
                  <a:gd name="connsiteY11" fmla="*/ 261938 h 895735"/>
                  <a:gd name="connsiteX12" fmla="*/ 962025 w 995362"/>
                  <a:gd name="connsiteY12" fmla="*/ 247650 h 895735"/>
                  <a:gd name="connsiteX13" fmla="*/ 928687 w 995362"/>
                  <a:gd name="connsiteY13" fmla="*/ 0 h 895735"/>
                  <a:gd name="connsiteX14" fmla="*/ 71437 w 995362"/>
                  <a:gd name="connsiteY14" fmla="*/ 23813 h 895735"/>
                  <a:gd name="connsiteX15" fmla="*/ 0 w 995362"/>
                  <a:gd name="connsiteY15" fmla="*/ 19050 h 895735"/>
                  <a:gd name="connsiteX16" fmla="*/ 4762 w 995362"/>
                  <a:gd name="connsiteY16" fmla="*/ 757238 h 89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5362" h="895735">
                    <a:moveTo>
                      <a:pt x="4762" y="757238"/>
                    </a:moveTo>
                    <a:lnTo>
                      <a:pt x="4762" y="757238"/>
                    </a:lnTo>
                    <a:cubicBezTo>
                      <a:pt x="11112" y="769938"/>
                      <a:pt x="17013" y="782873"/>
                      <a:pt x="23812" y="795338"/>
                    </a:cubicBezTo>
                    <a:cubicBezTo>
                      <a:pt x="26553" y="800363"/>
                      <a:pt x="30497" y="804655"/>
                      <a:pt x="33337" y="809625"/>
                    </a:cubicBezTo>
                    <a:cubicBezTo>
                      <a:pt x="36859" y="815789"/>
                      <a:pt x="38317" y="823221"/>
                      <a:pt x="42862" y="828675"/>
                    </a:cubicBezTo>
                    <a:cubicBezTo>
                      <a:pt x="49963" y="837196"/>
                      <a:pt x="61686" y="839712"/>
                      <a:pt x="71437" y="842963"/>
                    </a:cubicBezTo>
                    <a:cubicBezTo>
                      <a:pt x="73025" y="847725"/>
                      <a:pt x="72650" y="853700"/>
                      <a:pt x="76200" y="857250"/>
                    </a:cubicBezTo>
                    <a:cubicBezTo>
                      <a:pt x="84295" y="865345"/>
                      <a:pt x="104775" y="876300"/>
                      <a:pt x="104775" y="876300"/>
                    </a:cubicBezTo>
                    <a:cubicBezTo>
                      <a:pt x="110547" y="893619"/>
                      <a:pt x="105351" y="890732"/>
                      <a:pt x="123825" y="895350"/>
                    </a:cubicBezTo>
                    <a:cubicBezTo>
                      <a:pt x="125365" y="895735"/>
                      <a:pt x="127000" y="895350"/>
                      <a:pt x="128587" y="895350"/>
                    </a:cubicBezTo>
                    <a:lnTo>
                      <a:pt x="995362" y="809625"/>
                    </a:lnTo>
                    <a:lnTo>
                      <a:pt x="995362" y="261938"/>
                    </a:lnTo>
                    <a:lnTo>
                      <a:pt x="962025" y="247650"/>
                    </a:lnTo>
                    <a:lnTo>
                      <a:pt x="928687" y="0"/>
                    </a:lnTo>
                    <a:lnTo>
                      <a:pt x="71437" y="23813"/>
                    </a:lnTo>
                    <a:lnTo>
                      <a:pt x="0" y="19050"/>
                    </a:lnTo>
                    <a:cubicBezTo>
                      <a:pt x="1587" y="265113"/>
                      <a:pt x="3175" y="511175"/>
                      <a:pt x="4762" y="75723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142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62646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3" name="Picture 161" descr="RM6">
                <a:extLst>
                  <a:ext uri="{FF2B5EF4-FFF2-40B4-BE49-F238E27FC236}">
                    <a16:creationId xmlns:a16="http://schemas.microsoft.com/office/drawing/2014/main" id="{3D9DCCF7-4DDE-4E41-9987-91DE47CA6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76246" y="5239135"/>
                <a:ext cx="1219200" cy="1219200"/>
              </a:xfrm>
              <a:prstGeom prst="rect">
                <a:avLst/>
              </a:prstGeom>
              <a:noFill/>
            </p:spPr>
          </p:pic>
        </p:grpSp>
        <p:sp>
          <p:nvSpPr>
            <p:cNvPr id="98" name="TextBox 164">
              <a:extLst>
                <a:ext uri="{FF2B5EF4-FFF2-40B4-BE49-F238E27FC236}">
                  <a16:creationId xmlns:a16="http://schemas.microsoft.com/office/drawing/2014/main" id="{6F63E8D8-A9E4-4AE9-8908-E953DF8ACE17}"/>
                </a:ext>
              </a:extLst>
            </p:cNvPr>
            <p:cNvSpPr txBox="1"/>
            <p:nvPr/>
          </p:nvSpPr>
          <p:spPr>
            <a:xfrm>
              <a:off x="2787837" y="2703052"/>
              <a:ext cx="922769" cy="234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Easergy</a:t>
              </a:r>
              <a:r>
                <a:rPr kumimoji="0" lang="fr-FR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T300 &amp; </a:t>
              </a:r>
              <a:r>
                <a:rPr kumimoji="0" lang="fr-FR" altLang="zh-CN" sz="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gateways</a:t>
              </a:r>
              <a:endParaRPr kumimoji="0" lang="en-US" altLang="zh-CN" sz="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99" name="TextBox 165">
              <a:extLst>
                <a:ext uri="{FF2B5EF4-FFF2-40B4-BE49-F238E27FC236}">
                  <a16:creationId xmlns:a16="http://schemas.microsoft.com/office/drawing/2014/main" id="{AF90BF47-FFEE-466A-8E18-CA2C7E7174D4}"/>
                </a:ext>
              </a:extLst>
            </p:cNvPr>
            <p:cNvSpPr txBox="1"/>
            <p:nvPr/>
          </p:nvSpPr>
          <p:spPr>
            <a:xfrm>
              <a:off x="4682516" y="3577107"/>
              <a:ext cx="286586" cy="877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RM6, SM6</a:t>
              </a:r>
            </a:p>
          </p:txBody>
        </p:sp>
        <p:sp>
          <p:nvSpPr>
            <p:cNvPr id="100" name="TextBox 166">
              <a:extLst>
                <a:ext uri="{FF2B5EF4-FFF2-40B4-BE49-F238E27FC236}">
                  <a16:creationId xmlns:a16="http://schemas.microsoft.com/office/drawing/2014/main" id="{D7039149-2B35-40DD-A218-3AA6FBD46433}"/>
                </a:ext>
              </a:extLst>
            </p:cNvPr>
            <p:cNvSpPr txBox="1"/>
            <p:nvPr/>
          </p:nvSpPr>
          <p:spPr>
            <a:xfrm>
              <a:off x="2965418" y="3577107"/>
              <a:ext cx="311946" cy="877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PowerLogic</a:t>
              </a:r>
              <a:endParaRPr kumimoji="0" lang="en-US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grpSp>
          <p:nvGrpSpPr>
            <p:cNvPr id="101" name="Group 69">
              <a:extLst>
                <a:ext uri="{FF2B5EF4-FFF2-40B4-BE49-F238E27FC236}">
                  <a16:creationId xmlns:a16="http://schemas.microsoft.com/office/drawing/2014/main" id="{3EB9B718-43AC-44FE-82AA-36BB414B177C}"/>
                </a:ext>
              </a:extLst>
            </p:cNvPr>
            <p:cNvGrpSpPr/>
            <p:nvPr/>
          </p:nvGrpSpPr>
          <p:grpSpPr>
            <a:xfrm>
              <a:off x="1485003" y="1407974"/>
              <a:ext cx="530824" cy="2377590"/>
              <a:chOff x="309293" y="1785377"/>
              <a:chExt cx="781639" cy="4252006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85FF5D1-E792-4EA3-98EA-8FFC8B89B5B3}"/>
                  </a:ext>
                </a:extLst>
              </p:cNvPr>
              <p:cNvSpPr/>
              <p:nvPr/>
            </p:nvSpPr>
            <p:spPr>
              <a:xfrm rot="16200000">
                <a:off x="-1628185" y="3722901"/>
                <a:ext cx="4251960" cy="377003"/>
              </a:xfrm>
              <a:prstGeom prst="rect">
                <a:avLst/>
              </a:prstGeom>
              <a:solidFill>
                <a:srgbClr val="3DCD58">
                  <a:lumMod val="75000"/>
                  <a:alpha val="9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21872" tIns="60936" rIns="121872" bIns="60936" rtlCol="0" anchor="ctr"/>
              <a:lstStyle/>
              <a:p>
                <a:pPr marL="0" marR="0" lvl="0" indent="0" algn="ctr" defTabSz="25692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ounded MT Std" charset="0"/>
                    <a:ea typeface="Arial Rounded MT Std" charset="0"/>
                    <a:cs typeface="Arial Rounded MT Std" charset="0"/>
                  </a:rPr>
                  <a:t>End-to-end Cybersecurity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2F1C4B6-800B-43FA-AE19-74344C4C0CAE}"/>
                  </a:ext>
                </a:extLst>
              </p:cNvPr>
              <p:cNvSpPr/>
              <p:nvPr/>
            </p:nvSpPr>
            <p:spPr>
              <a:xfrm rot="16200000">
                <a:off x="-1223549" y="3722856"/>
                <a:ext cx="4251959" cy="377002"/>
              </a:xfrm>
              <a:prstGeom prst="rect">
                <a:avLst/>
              </a:prstGeom>
              <a:solidFill>
                <a:srgbClr val="3DCD58">
                  <a:lumMod val="75000"/>
                  <a:alpha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21872" tIns="60936" rIns="121872" bIns="60936" rtlCol="0" anchor="ctr"/>
              <a:lstStyle/>
              <a:p>
                <a:pPr marL="0" marR="0" lvl="0" indent="0" algn="ctr" defTabSz="25692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ounded MT Std" charset="0"/>
                    <a:ea typeface="Arial Rounded MT Std" charset="0"/>
                    <a:cs typeface="Arial Rounded MT Std" charset="0"/>
                  </a:rPr>
                  <a:t>Cloud and/or On Premise</a:t>
                </a:r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F5C8588-69D1-4A02-AEDF-ABA738881C27}"/>
                </a:ext>
              </a:extLst>
            </p:cNvPr>
            <p:cNvSpPr/>
            <p:nvPr/>
          </p:nvSpPr>
          <p:spPr>
            <a:xfrm>
              <a:off x="414777" y="1098945"/>
              <a:ext cx="8439373" cy="2845300"/>
            </a:xfrm>
            <a:prstGeom prst="rect">
              <a:avLst/>
            </a:prstGeom>
            <a:noFill/>
            <a:ln w="19050" cap="rnd" cmpd="sng" algn="ctr">
              <a:solidFill>
                <a:sysClr val="window" lastClr="FFFFFF">
                  <a:lumMod val="75000"/>
                </a:sysClr>
              </a:solidFill>
              <a:prstDash val="sysDash"/>
            </a:ln>
            <a:effectLst/>
          </p:spPr>
          <p:txBody>
            <a:bodyPr lIns="68565" tIns="34286" rIns="68565" bIns="34286" rtlCol="0" anchor="ctr"/>
            <a:lstStyle/>
            <a:p>
              <a:pPr marL="0" marR="0" lvl="0" indent="0" algn="ctr" defTabSz="5133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+mn-ea"/>
                <a:cs typeface="+mn-cs"/>
              </a:endParaRPr>
            </a:p>
          </p:txBody>
        </p:sp>
        <p:sp>
          <p:nvSpPr>
            <p:cNvPr id="103" name="object 20">
              <a:extLst>
                <a:ext uri="{FF2B5EF4-FFF2-40B4-BE49-F238E27FC236}">
                  <a16:creationId xmlns:a16="http://schemas.microsoft.com/office/drawing/2014/main" id="{F65E4591-5ABB-41B9-ABD1-4AEC9B58116F}"/>
                </a:ext>
              </a:extLst>
            </p:cNvPr>
            <p:cNvSpPr txBox="1"/>
            <p:nvPr/>
          </p:nvSpPr>
          <p:spPr>
            <a:xfrm>
              <a:off x="7282132" y="1972002"/>
              <a:ext cx="815442" cy="1170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PRiSM</a:t>
              </a:r>
              <a:r>
                <a:rPr kumimoji="0" lang="fr-FR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, </a:t>
              </a:r>
              <a:r>
                <a:rPr kumimoji="0" lang="fr-FR" sz="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APMaaS</a:t>
              </a:r>
              <a:endParaRPr kumimoji="0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04" name="object 20">
              <a:extLst>
                <a:ext uri="{FF2B5EF4-FFF2-40B4-BE49-F238E27FC236}">
                  <a16:creationId xmlns:a16="http://schemas.microsoft.com/office/drawing/2014/main" id="{5606B977-DC08-4699-8074-DB05C93F4548}"/>
                </a:ext>
              </a:extLst>
            </p:cNvPr>
            <p:cNvSpPr txBox="1"/>
            <p:nvPr/>
          </p:nvSpPr>
          <p:spPr>
            <a:xfrm>
              <a:off x="5061872" y="1972002"/>
              <a:ext cx="791324" cy="1170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SET</a:t>
              </a:r>
              <a:endParaRPr kumimoji="0" sz="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05" name="object 21">
              <a:extLst>
                <a:ext uri="{FF2B5EF4-FFF2-40B4-BE49-F238E27FC236}">
                  <a16:creationId xmlns:a16="http://schemas.microsoft.com/office/drawing/2014/main" id="{B1602B77-C840-445F-9665-C6FE3155FF96}"/>
                </a:ext>
              </a:extLst>
            </p:cNvPr>
            <p:cNvSpPr/>
            <p:nvPr/>
          </p:nvSpPr>
          <p:spPr>
            <a:xfrm>
              <a:off x="7503303" y="1670287"/>
              <a:ext cx="375897" cy="224058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4568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6" name="object 22">
              <a:extLst>
                <a:ext uri="{FF2B5EF4-FFF2-40B4-BE49-F238E27FC236}">
                  <a16:creationId xmlns:a16="http://schemas.microsoft.com/office/drawing/2014/main" id="{8F6BFB0F-A4CD-40C6-824A-DA5669117B9E}"/>
                </a:ext>
              </a:extLst>
            </p:cNvPr>
            <p:cNvSpPr txBox="1"/>
            <p:nvPr/>
          </p:nvSpPr>
          <p:spPr>
            <a:xfrm>
              <a:off x="5779366" y="2712673"/>
              <a:ext cx="1473632" cy="4340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TITANIUM</a:t>
              </a:r>
            </a:p>
            <a:p>
              <a:pPr marL="0" marR="0" lvl="0" indent="0" algn="ctr" defTabSz="456883" eaLnBrk="1" fontAlgn="auto" latinLnBrk="0" hangingPunct="1">
                <a:lnSpc>
                  <a:spcPts val="130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07" name="object 28">
              <a:extLst>
                <a:ext uri="{FF2B5EF4-FFF2-40B4-BE49-F238E27FC236}">
                  <a16:creationId xmlns:a16="http://schemas.microsoft.com/office/drawing/2014/main" id="{A43DAE16-8A79-4ABA-A09A-9F1F9028FB42}"/>
                </a:ext>
              </a:extLst>
            </p:cNvPr>
            <p:cNvSpPr/>
            <p:nvPr/>
          </p:nvSpPr>
          <p:spPr>
            <a:xfrm>
              <a:off x="6349533" y="2403793"/>
              <a:ext cx="370160" cy="240048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4568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8" name="object 17">
              <a:extLst>
                <a:ext uri="{FF2B5EF4-FFF2-40B4-BE49-F238E27FC236}">
                  <a16:creationId xmlns:a16="http://schemas.microsoft.com/office/drawing/2014/main" id="{F5A6C461-8AED-44EA-A51E-A4604C43D25F}"/>
                </a:ext>
              </a:extLst>
            </p:cNvPr>
            <p:cNvSpPr txBox="1"/>
            <p:nvPr/>
          </p:nvSpPr>
          <p:spPr>
            <a:xfrm>
              <a:off x="6239934" y="3577107"/>
              <a:ext cx="875853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Minera </a:t>
              </a: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SGrid</a:t>
              </a:r>
              <a:endParaRPr kumimoji="0" lang="fr-FR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09" name="object 22">
              <a:extLst>
                <a:ext uri="{FF2B5EF4-FFF2-40B4-BE49-F238E27FC236}">
                  <a16:creationId xmlns:a16="http://schemas.microsoft.com/office/drawing/2014/main" id="{D5909D4D-ECEC-48B1-BFA0-486EC459ECA1}"/>
                </a:ext>
              </a:extLst>
            </p:cNvPr>
            <p:cNvSpPr/>
            <p:nvPr/>
          </p:nvSpPr>
          <p:spPr>
            <a:xfrm>
              <a:off x="6495876" y="3213591"/>
              <a:ext cx="331543" cy="298935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4569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0" name="object 16">
              <a:extLst>
                <a:ext uri="{FF2B5EF4-FFF2-40B4-BE49-F238E27FC236}">
                  <a16:creationId xmlns:a16="http://schemas.microsoft.com/office/drawing/2014/main" id="{A39D6D85-2174-43E8-9C51-E0C94E0A798B}"/>
                </a:ext>
              </a:extLst>
            </p:cNvPr>
            <p:cNvSpPr txBox="1"/>
            <p:nvPr/>
          </p:nvSpPr>
          <p:spPr>
            <a:xfrm>
              <a:off x="3622492" y="3571132"/>
              <a:ext cx="625720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Easergy</a:t>
              </a: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MICOM</a:t>
              </a:r>
            </a:p>
          </p:txBody>
        </p:sp>
        <p:sp>
          <p:nvSpPr>
            <p:cNvPr id="111" name="object 17">
              <a:extLst>
                <a:ext uri="{FF2B5EF4-FFF2-40B4-BE49-F238E27FC236}">
                  <a16:creationId xmlns:a16="http://schemas.microsoft.com/office/drawing/2014/main" id="{59FE0C72-8EBF-4793-A235-ABBBDCB91260}"/>
                </a:ext>
              </a:extLst>
            </p:cNvPr>
            <p:cNvSpPr txBox="1"/>
            <p:nvPr/>
          </p:nvSpPr>
          <p:spPr>
            <a:xfrm>
              <a:off x="2061878" y="3577107"/>
              <a:ext cx="586819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Easergy</a:t>
              </a: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TH110</a:t>
              </a:r>
              <a:endParaRPr kumimoji="0" lang="en-US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id="{53C1239F-9B36-4AD5-90B4-E23595E80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399" y="3281930"/>
              <a:ext cx="505667" cy="208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object 17">
              <a:extLst>
                <a:ext uri="{FF2B5EF4-FFF2-40B4-BE49-F238E27FC236}">
                  <a16:creationId xmlns:a16="http://schemas.microsoft.com/office/drawing/2014/main" id="{9BF779F6-C1BF-4604-95BC-203C12615A84}"/>
                </a:ext>
              </a:extLst>
            </p:cNvPr>
            <p:cNvSpPr txBox="1"/>
            <p:nvPr/>
          </p:nvSpPr>
          <p:spPr>
            <a:xfrm>
              <a:off x="5362707" y="3577107"/>
              <a:ext cx="875853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MCSet</a:t>
              </a: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, PIX, …</a:t>
              </a:r>
            </a:p>
          </p:txBody>
        </p:sp>
        <p:sp>
          <p:nvSpPr>
            <p:cNvPr id="114" name="object 17">
              <a:extLst>
                <a:ext uri="{FF2B5EF4-FFF2-40B4-BE49-F238E27FC236}">
                  <a16:creationId xmlns:a16="http://schemas.microsoft.com/office/drawing/2014/main" id="{C686E214-76E4-4544-B17A-46501B48C4B9}"/>
                </a:ext>
              </a:extLst>
            </p:cNvPr>
            <p:cNvSpPr txBox="1"/>
            <p:nvPr/>
          </p:nvSpPr>
          <p:spPr>
            <a:xfrm>
              <a:off x="7172955" y="3585059"/>
              <a:ext cx="875853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ESBox</a:t>
              </a:r>
              <a:endParaRPr kumimoji="0" lang="fr-FR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pic>
          <p:nvPicPr>
            <p:cNvPr id="115" name="Picture 5" descr="ES Box">
              <a:extLst>
                <a:ext uri="{FF2B5EF4-FFF2-40B4-BE49-F238E27FC236}">
                  <a16:creationId xmlns:a16="http://schemas.microsoft.com/office/drawing/2014/main" id="{5A454788-3B29-41BB-A0EB-D8D6CEDB6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7262188" y="3164733"/>
              <a:ext cx="790995" cy="476575"/>
            </a:xfrm>
            <a:prstGeom prst="rect">
              <a:avLst/>
            </a:prstGeom>
            <a:noFill/>
          </p:spPr>
        </p:pic>
        <p:pic>
          <p:nvPicPr>
            <p:cNvPr id="116" name="Image 228" descr="MCset.png">
              <a:extLst>
                <a:ext uri="{FF2B5EF4-FFF2-40B4-BE49-F238E27FC236}">
                  <a16:creationId xmlns:a16="http://schemas.microsoft.com/office/drawing/2014/main" id="{2A312137-0C4D-43BD-84E8-7D5EE88E1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9114" y="3181884"/>
              <a:ext cx="157808" cy="366856"/>
            </a:xfrm>
            <a:prstGeom prst="rect">
              <a:avLst/>
            </a:prstGeom>
          </p:spPr>
        </p:pic>
        <p:pic>
          <p:nvPicPr>
            <p:cNvPr id="117" name="Picture 2" descr="C:\Users\SESA161269\Desktop\Easergy\PNG\SMART SENSOR TH110 3-4.png">
              <a:extLst>
                <a:ext uri="{FF2B5EF4-FFF2-40B4-BE49-F238E27FC236}">
                  <a16:creationId xmlns:a16="http://schemas.microsoft.com/office/drawing/2014/main" id="{5D4FCDEB-6DD4-40AF-A385-659AA2A44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2211261" y="3233846"/>
              <a:ext cx="308226" cy="302182"/>
            </a:xfrm>
            <a:prstGeom prst="rect">
              <a:avLst/>
            </a:prstGeom>
            <a:noFill/>
          </p:spPr>
        </p:pic>
        <p:sp>
          <p:nvSpPr>
            <p:cNvPr id="118" name="TextBox 68">
              <a:extLst>
                <a:ext uri="{FF2B5EF4-FFF2-40B4-BE49-F238E27FC236}">
                  <a16:creationId xmlns:a16="http://schemas.microsoft.com/office/drawing/2014/main" id="{2910467E-CC57-451E-94C1-95E2C1B77F5E}"/>
                </a:ext>
              </a:extLst>
            </p:cNvPr>
            <p:cNvSpPr txBox="1"/>
            <p:nvPr/>
          </p:nvSpPr>
          <p:spPr>
            <a:xfrm>
              <a:off x="2256783" y="1466757"/>
              <a:ext cx="1189457" cy="877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Advanced Distribution  Management System</a:t>
              </a:r>
            </a:p>
          </p:txBody>
        </p:sp>
        <p:grpSp>
          <p:nvGrpSpPr>
            <p:cNvPr id="119" name="Group 141">
              <a:extLst>
                <a:ext uri="{FF2B5EF4-FFF2-40B4-BE49-F238E27FC236}">
                  <a16:creationId xmlns:a16="http://schemas.microsoft.com/office/drawing/2014/main" id="{8135F405-C990-4C48-AC4E-BDB75A8BF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58911" y="1635589"/>
              <a:ext cx="501799" cy="305263"/>
              <a:chOff x="2799014" y="1926980"/>
              <a:chExt cx="905886" cy="514350"/>
            </a:xfrm>
          </p:grpSpPr>
          <p:pic>
            <p:nvPicPr>
              <p:cNvPr id="138" name="Picture 3">
                <a:extLst>
                  <a:ext uri="{FF2B5EF4-FFF2-40B4-BE49-F238E27FC236}">
                    <a16:creationId xmlns:a16="http://schemas.microsoft.com/office/drawing/2014/main" id="{7EEBF612-0F6F-402E-9886-A2EB51096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9014" y="1926980"/>
                <a:ext cx="905886" cy="514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9" name="Image 3">
                <a:extLst>
                  <a:ext uri="{FF2B5EF4-FFF2-40B4-BE49-F238E27FC236}">
                    <a16:creationId xmlns:a16="http://schemas.microsoft.com/office/drawing/2014/main" id="{25B127BA-D356-4030-A0CB-503BC0CC07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3345" y="1975106"/>
                <a:ext cx="666989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0" name="Picture 5">
              <a:extLst>
                <a:ext uri="{FF2B5EF4-FFF2-40B4-BE49-F238E27FC236}">
                  <a16:creationId xmlns:a16="http://schemas.microsoft.com/office/drawing/2014/main" id="{2BA0D33E-DEE0-4280-B9F0-F88C72300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074" y="1641743"/>
              <a:ext cx="393472" cy="267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TextBox 83">
              <a:extLst>
                <a:ext uri="{FF2B5EF4-FFF2-40B4-BE49-F238E27FC236}">
                  <a16:creationId xmlns:a16="http://schemas.microsoft.com/office/drawing/2014/main" id="{7C095276-5E78-4D1B-89F2-BF221918DE70}"/>
                </a:ext>
              </a:extLst>
            </p:cNvPr>
            <p:cNvSpPr txBox="1"/>
            <p:nvPr/>
          </p:nvSpPr>
          <p:spPr>
            <a:xfrm>
              <a:off x="3716998" y="1466757"/>
              <a:ext cx="1164830" cy="87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Geographical Information System</a:t>
              </a:r>
            </a:p>
          </p:txBody>
        </p:sp>
        <p:sp>
          <p:nvSpPr>
            <p:cNvPr id="122" name="object 20">
              <a:extLst>
                <a:ext uri="{FF2B5EF4-FFF2-40B4-BE49-F238E27FC236}">
                  <a16:creationId xmlns:a16="http://schemas.microsoft.com/office/drawing/2014/main" id="{C21389CB-AE8D-480E-B6C9-C6E8A5B300CF}"/>
                </a:ext>
              </a:extLst>
            </p:cNvPr>
            <p:cNvSpPr txBox="1"/>
            <p:nvPr/>
          </p:nvSpPr>
          <p:spPr>
            <a:xfrm>
              <a:off x="4832188" y="1466757"/>
              <a:ext cx="1251934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System Engineering </a:t>
              </a:r>
              <a:r>
                <a:rPr kumimoji="0" lang="fr-FR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Tool</a:t>
              </a:r>
              <a:endParaRPr kumimoji="0" lang="fr-FR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pic>
          <p:nvPicPr>
            <p:cNvPr id="123" name="Picture 89">
              <a:extLst>
                <a:ext uri="{FF2B5EF4-FFF2-40B4-BE49-F238E27FC236}">
                  <a16:creationId xmlns:a16="http://schemas.microsoft.com/office/drawing/2014/main" id="{EEFFFB72-472F-4254-80FE-60C8F5578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97989" y="1620379"/>
              <a:ext cx="533948" cy="315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Image 13">
              <a:extLst>
                <a:ext uri="{FF2B5EF4-FFF2-40B4-BE49-F238E27FC236}">
                  <a16:creationId xmlns:a16="http://schemas.microsoft.com/office/drawing/2014/main" id="{07EAD81B-F322-4E3F-851E-50E7FEE06F50}"/>
                </a:ext>
              </a:extLst>
            </p:cNvPr>
            <p:cNvPicPr/>
            <p:nvPr/>
          </p:nvPicPr>
          <p:blipFill>
            <a:blip r:embed="rId21" cstate="email"/>
            <a:srcRect/>
            <a:stretch>
              <a:fillRect/>
            </a:stretch>
          </p:blipFill>
          <p:spPr bwMode="auto">
            <a:xfrm>
              <a:off x="5275690" y="1665798"/>
              <a:ext cx="378856" cy="228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TextBox 1">
              <a:extLst>
                <a:ext uri="{FF2B5EF4-FFF2-40B4-BE49-F238E27FC236}">
                  <a16:creationId xmlns:a16="http://schemas.microsoft.com/office/drawing/2014/main" id="{05DADB00-D83D-4AE6-BE0F-016404D9707F}"/>
                </a:ext>
              </a:extLst>
            </p:cNvPr>
            <p:cNvSpPr txBox="1"/>
            <p:nvPr/>
          </p:nvSpPr>
          <p:spPr>
            <a:xfrm>
              <a:off x="6058562" y="1466757"/>
              <a:ext cx="990145" cy="87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Microgrid</a:t>
              </a: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Management</a:t>
              </a:r>
              <a:endPara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26" name="object 20">
              <a:extLst>
                <a:ext uri="{FF2B5EF4-FFF2-40B4-BE49-F238E27FC236}">
                  <a16:creationId xmlns:a16="http://schemas.microsoft.com/office/drawing/2014/main" id="{4751A16C-8A28-43A6-AE32-C77E3184A05B}"/>
                </a:ext>
              </a:extLst>
            </p:cNvPr>
            <p:cNvSpPr txBox="1"/>
            <p:nvPr/>
          </p:nvSpPr>
          <p:spPr>
            <a:xfrm>
              <a:off x="6834885" y="1466757"/>
              <a:ext cx="1711548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Asset</a:t>
              </a:r>
              <a:r>
                <a:rPr kumimoji="0" lang="fr-FR" sz="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</a:t>
              </a:r>
              <a:r>
                <a:rPr kumimoji="0" lang="fr-FR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Performance Management</a:t>
              </a:r>
            </a:p>
          </p:txBody>
        </p:sp>
        <p:sp>
          <p:nvSpPr>
            <p:cNvPr id="127" name="TextBox 1">
              <a:extLst>
                <a:ext uri="{FF2B5EF4-FFF2-40B4-BE49-F238E27FC236}">
                  <a16:creationId xmlns:a16="http://schemas.microsoft.com/office/drawing/2014/main" id="{E4F1E910-673E-4F18-A90A-3C88CA802FA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386998" y="2276215"/>
              <a:ext cx="826786" cy="877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Substation Automation System</a:t>
              </a:r>
            </a:p>
          </p:txBody>
        </p:sp>
        <p:sp>
          <p:nvSpPr>
            <p:cNvPr id="128" name="TextBox 119">
              <a:extLst>
                <a:ext uri="{FF2B5EF4-FFF2-40B4-BE49-F238E27FC236}">
                  <a16:creationId xmlns:a16="http://schemas.microsoft.com/office/drawing/2014/main" id="{28F0107B-2797-4C8E-B46F-015EBA1BC0B8}"/>
                </a:ext>
              </a:extLst>
            </p:cNvPr>
            <p:cNvSpPr txBox="1"/>
            <p:nvPr/>
          </p:nvSpPr>
          <p:spPr>
            <a:xfrm>
              <a:off x="2790825" y="2257804"/>
              <a:ext cx="922769" cy="87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Distribution Automation</a:t>
              </a:r>
            </a:p>
          </p:txBody>
        </p:sp>
        <p:sp>
          <p:nvSpPr>
            <p:cNvPr id="129" name="object 22">
              <a:extLst>
                <a:ext uri="{FF2B5EF4-FFF2-40B4-BE49-F238E27FC236}">
                  <a16:creationId xmlns:a16="http://schemas.microsoft.com/office/drawing/2014/main" id="{6BD9D06A-967C-43D7-82BB-413A380DBCEA}"/>
                </a:ext>
              </a:extLst>
            </p:cNvPr>
            <p:cNvSpPr txBox="1"/>
            <p:nvPr/>
          </p:nvSpPr>
          <p:spPr>
            <a:xfrm>
              <a:off x="5848098" y="2267428"/>
              <a:ext cx="1473632" cy="4047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Advanced </a:t>
              </a: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Metering</a:t>
              </a: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Management</a:t>
              </a:r>
            </a:p>
            <a:p>
              <a:pPr marL="0" marR="0" lvl="0" indent="0" algn="ctr" defTabSz="456883" eaLnBrk="1" fontAlgn="auto" latinLnBrk="0" hangingPunct="1">
                <a:lnSpc>
                  <a:spcPts val="130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30" name="TextBox 122">
              <a:extLst>
                <a:ext uri="{FF2B5EF4-FFF2-40B4-BE49-F238E27FC236}">
                  <a16:creationId xmlns:a16="http://schemas.microsoft.com/office/drawing/2014/main" id="{C80C3F49-0187-44D9-BB71-8C792307D981}"/>
                </a:ext>
              </a:extLst>
            </p:cNvPr>
            <p:cNvSpPr txBox="1"/>
            <p:nvPr/>
          </p:nvSpPr>
          <p:spPr>
            <a:xfrm>
              <a:off x="4536421" y="3066128"/>
              <a:ext cx="601069" cy="877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Secondary Switchgear</a:t>
              </a:r>
            </a:p>
          </p:txBody>
        </p:sp>
        <p:sp>
          <p:nvSpPr>
            <p:cNvPr id="131" name="TextBox 123">
              <a:extLst>
                <a:ext uri="{FF2B5EF4-FFF2-40B4-BE49-F238E27FC236}">
                  <a16:creationId xmlns:a16="http://schemas.microsoft.com/office/drawing/2014/main" id="{5FA6B4BA-FD45-4F99-B340-4093C2D9B419}"/>
                </a:ext>
              </a:extLst>
            </p:cNvPr>
            <p:cNvSpPr txBox="1"/>
            <p:nvPr/>
          </p:nvSpPr>
          <p:spPr>
            <a:xfrm>
              <a:off x="2935259" y="3072103"/>
              <a:ext cx="342382" cy="877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Power Meter</a:t>
              </a:r>
            </a:p>
          </p:txBody>
        </p:sp>
        <p:sp>
          <p:nvSpPr>
            <p:cNvPr id="132" name="object 17">
              <a:extLst>
                <a:ext uri="{FF2B5EF4-FFF2-40B4-BE49-F238E27FC236}">
                  <a16:creationId xmlns:a16="http://schemas.microsoft.com/office/drawing/2014/main" id="{31C0C91A-1893-43B0-8387-EA9213E55AA3}"/>
                </a:ext>
              </a:extLst>
            </p:cNvPr>
            <p:cNvSpPr txBox="1"/>
            <p:nvPr/>
          </p:nvSpPr>
          <p:spPr>
            <a:xfrm>
              <a:off x="6216679" y="3072103"/>
              <a:ext cx="875853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Transformer</a:t>
              </a:r>
            </a:p>
          </p:txBody>
        </p:sp>
        <p:sp>
          <p:nvSpPr>
            <p:cNvPr id="133" name="object 16">
              <a:extLst>
                <a:ext uri="{FF2B5EF4-FFF2-40B4-BE49-F238E27FC236}">
                  <a16:creationId xmlns:a16="http://schemas.microsoft.com/office/drawing/2014/main" id="{C392B232-8C95-4249-824D-B5E87FFDB0C3}"/>
                </a:ext>
              </a:extLst>
            </p:cNvPr>
            <p:cNvSpPr txBox="1"/>
            <p:nvPr/>
          </p:nvSpPr>
          <p:spPr>
            <a:xfrm>
              <a:off x="3595601" y="3078080"/>
              <a:ext cx="625720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Protection </a:t>
              </a: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Relays</a:t>
              </a:r>
              <a:endParaRPr kumimoji="0" lang="fr-FR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34" name="object 17">
              <a:extLst>
                <a:ext uri="{FF2B5EF4-FFF2-40B4-BE49-F238E27FC236}">
                  <a16:creationId xmlns:a16="http://schemas.microsoft.com/office/drawing/2014/main" id="{FC556DF8-A66F-44AF-B32F-8B30BE87124B}"/>
                </a:ext>
              </a:extLst>
            </p:cNvPr>
            <p:cNvSpPr txBox="1"/>
            <p:nvPr/>
          </p:nvSpPr>
          <p:spPr>
            <a:xfrm>
              <a:off x="2088773" y="3066128"/>
              <a:ext cx="586819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Smart </a:t>
              </a: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Sensor</a:t>
              </a:r>
              <a:endParaRPr kumimoji="0" lang="fr-FR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Std" charset="0"/>
                <a:ea typeface="Arial Rounded MT Std" charset="0"/>
                <a:cs typeface="Arial Rounded MT Std" charset="0"/>
              </a:endParaRPr>
            </a:p>
          </p:txBody>
        </p:sp>
        <p:sp>
          <p:nvSpPr>
            <p:cNvPr id="135" name="object 17">
              <a:extLst>
                <a:ext uri="{FF2B5EF4-FFF2-40B4-BE49-F238E27FC236}">
                  <a16:creationId xmlns:a16="http://schemas.microsoft.com/office/drawing/2014/main" id="{17121190-F42D-445C-B180-4B4AB262ACCB}"/>
                </a:ext>
              </a:extLst>
            </p:cNvPr>
            <p:cNvSpPr txBox="1"/>
            <p:nvPr/>
          </p:nvSpPr>
          <p:spPr>
            <a:xfrm>
              <a:off x="5335818" y="3066128"/>
              <a:ext cx="875853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Primary</a:t>
              </a: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Equipment</a:t>
              </a:r>
            </a:p>
          </p:txBody>
        </p:sp>
        <p:sp>
          <p:nvSpPr>
            <p:cNvPr id="136" name="object 17">
              <a:extLst>
                <a:ext uri="{FF2B5EF4-FFF2-40B4-BE49-F238E27FC236}">
                  <a16:creationId xmlns:a16="http://schemas.microsoft.com/office/drawing/2014/main" id="{68B01B3E-B68B-40C2-AF19-6B09DBEEE284}"/>
                </a:ext>
              </a:extLst>
            </p:cNvPr>
            <p:cNvSpPr txBox="1"/>
            <p:nvPr/>
          </p:nvSpPr>
          <p:spPr>
            <a:xfrm>
              <a:off x="7176559" y="3080055"/>
              <a:ext cx="875853" cy="877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4570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Energy</a:t>
              </a:r>
              <a:r>
                <a:rPr kumimoji="0" lang="fr-FR" altLang="zh-CN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Std" charset="0"/>
                  <a:ea typeface="Arial Rounded MT Std" charset="0"/>
                  <a:cs typeface="Arial Rounded MT Std" charset="0"/>
                </a:rPr>
                <a:t> Storage</a:t>
              </a:r>
            </a:p>
          </p:txBody>
        </p:sp>
        <p:pic>
          <p:nvPicPr>
            <p:cNvPr id="137" name="Picture 2" descr="Resultado de imagen de Power logic Pm5000">
              <a:extLst>
                <a:ext uri="{FF2B5EF4-FFF2-40B4-BE49-F238E27FC236}">
                  <a16:creationId xmlns:a16="http://schemas.microsoft.com/office/drawing/2014/main" id="{05DDFEAB-BEAB-445F-88F0-C7F6DCAD2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41837" y="3230116"/>
              <a:ext cx="314103" cy="31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4" name="Double flèche verticale 221">
            <a:extLst>
              <a:ext uri="{FF2B5EF4-FFF2-40B4-BE49-F238E27FC236}">
                <a16:creationId xmlns:a16="http://schemas.microsoft.com/office/drawing/2014/main" id="{D684357E-EE4B-4DC2-83DF-CC3AFE0289A7}"/>
              </a:ext>
            </a:extLst>
          </p:cNvPr>
          <p:cNvSpPr/>
          <p:nvPr/>
        </p:nvSpPr>
        <p:spPr>
          <a:xfrm>
            <a:off x="4650983" y="3514730"/>
            <a:ext cx="144016" cy="288032"/>
          </a:xfrm>
          <a:prstGeom prst="upDownArrow">
            <a:avLst/>
          </a:prstGeom>
          <a:solidFill>
            <a:srgbClr val="9FA0A4">
              <a:lumMod val="40000"/>
              <a:lumOff val="60000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Picture 2">
            <a:extLst>
              <a:ext uri="{FF2B5EF4-FFF2-40B4-BE49-F238E27FC236}">
                <a16:creationId xmlns:a16="http://schemas.microsoft.com/office/drawing/2014/main" id="{F04BAE2F-6852-4C56-AE15-0E1C5ACD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894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3A61150F-31DD-4941-B45E-0CC536511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58" y="945463"/>
            <a:ext cx="9056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latin typeface="Arial Rounded MT"/>
                <a:cs typeface="Arial Rounded MT"/>
              </a:rPr>
              <a:t>Usluge i rješenja moraju odgovarati nacionalnim i međunarodnim standardima</a:t>
            </a:r>
            <a:endParaRPr lang="en-GB" sz="2500" dirty="0">
              <a:latin typeface="Arial Rounded MT"/>
              <a:cs typeface="Arial Rounded MT"/>
            </a:endParaRPr>
          </a:p>
        </p:txBody>
      </p:sp>
      <p:pic>
        <p:nvPicPr>
          <p:cNvPr id="12" name="Picture 11" descr="SATANDARDS_BACKGROUND.jpg">
            <a:extLst>
              <a:ext uri="{FF2B5EF4-FFF2-40B4-BE49-F238E27FC236}">
                <a16:creationId xmlns:a16="http://schemas.microsoft.com/office/drawing/2014/main" id="{448AB165-1E2E-4DC0-B399-47787E50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" y="1894855"/>
            <a:ext cx="9144000" cy="4229100"/>
          </a:xfrm>
          <a:prstGeom prst="rect">
            <a:avLst/>
          </a:prstGeom>
        </p:spPr>
      </p:pic>
      <p:pic>
        <p:nvPicPr>
          <p:cNvPr id="16" name="Picture 15" descr="Seal_of_the_United_States_Department_of_Homeland_Security.png">
            <a:extLst>
              <a:ext uri="{FF2B5EF4-FFF2-40B4-BE49-F238E27FC236}">
                <a16:creationId xmlns:a16="http://schemas.microsoft.com/office/drawing/2014/main" id="{F055248F-7CC9-4D9D-8B49-CDED2C849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64" y="2254190"/>
            <a:ext cx="1089117" cy="1085850"/>
          </a:xfrm>
          <a:prstGeom prst="rect">
            <a:avLst/>
          </a:prstGeom>
        </p:spPr>
      </p:pic>
      <p:pic>
        <p:nvPicPr>
          <p:cNvPr id="17" name="Picture 16" descr="Enisa_logo.jpg">
            <a:extLst>
              <a:ext uri="{FF2B5EF4-FFF2-40B4-BE49-F238E27FC236}">
                <a16:creationId xmlns:a16="http://schemas.microsoft.com/office/drawing/2014/main" id="{2BC6FDEF-B9B2-41A3-AE27-7CB906D02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872" y="2186476"/>
            <a:ext cx="1749425" cy="958011"/>
          </a:xfrm>
          <a:prstGeom prst="rect">
            <a:avLst/>
          </a:prstGeom>
        </p:spPr>
      </p:pic>
      <p:pic>
        <p:nvPicPr>
          <p:cNvPr id="18" name="Picture 17" descr="CPNI.jpg">
            <a:extLst>
              <a:ext uri="{FF2B5EF4-FFF2-40B4-BE49-F238E27FC236}">
                <a16:creationId xmlns:a16="http://schemas.microsoft.com/office/drawing/2014/main" id="{70E3663B-BF00-40D2-A648-F6693A8B4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3" y="4941060"/>
            <a:ext cx="2309813" cy="1084485"/>
          </a:xfrm>
          <a:prstGeom prst="rect">
            <a:avLst/>
          </a:prstGeom>
        </p:spPr>
      </p:pic>
      <p:pic>
        <p:nvPicPr>
          <p:cNvPr id="19" name="Picture 18" descr="ANSSI.png">
            <a:extLst>
              <a:ext uri="{FF2B5EF4-FFF2-40B4-BE49-F238E27FC236}">
                <a16:creationId xmlns:a16="http://schemas.microsoft.com/office/drawing/2014/main" id="{8BBF9854-4CDE-425D-91FB-DC0562E1D3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61" y="5043821"/>
            <a:ext cx="996427" cy="9964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582E712-B428-4BC1-B35B-6AA20A00FD13}"/>
              </a:ext>
            </a:extLst>
          </p:cNvPr>
          <p:cNvGrpSpPr/>
          <p:nvPr/>
        </p:nvGrpSpPr>
        <p:grpSpPr>
          <a:xfrm>
            <a:off x="236539" y="2484362"/>
            <a:ext cx="1314449" cy="1236943"/>
            <a:chOff x="131764" y="152400"/>
            <a:chExt cx="1314449" cy="1236943"/>
          </a:xfrm>
        </p:grpSpPr>
        <p:pic>
          <p:nvPicPr>
            <p:cNvPr id="21" name="Picture 20" descr="IEC_logo.png">
              <a:extLst>
                <a:ext uri="{FF2B5EF4-FFF2-40B4-BE49-F238E27FC236}">
                  <a16:creationId xmlns:a16="http://schemas.microsoft.com/office/drawing/2014/main" id="{AA45AD03-D51D-4893-AA44-9A51879CC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3" y="152400"/>
              <a:ext cx="933450" cy="93345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5201FD-F184-4CD2-AA37-8ECC0B733CB8}"/>
                </a:ext>
              </a:extLst>
            </p:cNvPr>
            <p:cNvSpPr txBox="1"/>
            <p:nvPr/>
          </p:nvSpPr>
          <p:spPr>
            <a:xfrm>
              <a:off x="131764" y="1112344"/>
              <a:ext cx="1314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"/>
                  <a:cs typeface="Arial Rounded MT"/>
                </a:rPr>
                <a:t>62443 &amp; 61511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1AA62E-A51B-44F6-B4CF-DC91447FA5C6}"/>
              </a:ext>
            </a:extLst>
          </p:cNvPr>
          <p:cNvGrpSpPr/>
          <p:nvPr/>
        </p:nvGrpSpPr>
        <p:grpSpPr>
          <a:xfrm>
            <a:off x="4148064" y="3757457"/>
            <a:ext cx="1314449" cy="1390711"/>
            <a:chOff x="4133850" y="1341257"/>
            <a:chExt cx="1314449" cy="1390711"/>
          </a:xfrm>
        </p:grpSpPr>
        <p:pic>
          <p:nvPicPr>
            <p:cNvPr id="24" name="Picture 23" descr="600px-US-NuclearRegulatoryCommission-Seal.png">
              <a:extLst>
                <a:ext uri="{FF2B5EF4-FFF2-40B4-BE49-F238E27FC236}">
                  <a16:creationId xmlns:a16="http://schemas.microsoft.com/office/drawing/2014/main" id="{FD2833BA-2FF0-40C7-925A-0DC6A110A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187" y="1341257"/>
              <a:ext cx="1114475" cy="111261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8FAFA5-AB00-497B-9A0F-5D2ED09FAE5A}"/>
                </a:ext>
              </a:extLst>
            </p:cNvPr>
            <p:cNvSpPr txBox="1"/>
            <p:nvPr/>
          </p:nvSpPr>
          <p:spPr>
            <a:xfrm>
              <a:off x="4133850" y="2454969"/>
              <a:ext cx="1314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 Rounded MT Light"/>
                  <a:cs typeface="Arial Rounded MT Light"/>
                </a:rPr>
                <a:t>08–09 &amp; 13–10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97AB99-6700-4257-9168-CE0B78C3E8AA}"/>
              </a:ext>
            </a:extLst>
          </p:cNvPr>
          <p:cNvGrpSpPr/>
          <p:nvPr/>
        </p:nvGrpSpPr>
        <p:grpSpPr>
          <a:xfrm>
            <a:off x="2815487" y="3788524"/>
            <a:ext cx="1216024" cy="1305492"/>
            <a:chOff x="2716214" y="1341257"/>
            <a:chExt cx="1314449" cy="1305492"/>
          </a:xfrm>
        </p:grpSpPr>
        <p:pic>
          <p:nvPicPr>
            <p:cNvPr id="27" name="Picture 26" descr="CSA-logo.png">
              <a:extLst>
                <a:ext uri="{FF2B5EF4-FFF2-40B4-BE49-F238E27FC236}">
                  <a16:creationId xmlns:a16="http://schemas.microsoft.com/office/drawing/2014/main" id="{E58D6DE1-CA82-4364-BF13-733757B0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214" y="1341257"/>
              <a:ext cx="1201738" cy="102094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2F04AF-5734-4D6B-88E6-2A671B9BCB00}"/>
                </a:ext>
              </a:extLst>
            </p:cNvPr>
            <p:cNvSpPr txBox="1"/>
            <p:nvPr/>
          </p:nvSpPr>
          <p:spPr>
            <a:xfrm>
              <a:off x="2716214" y="2369750"/>
              <a:ext cx="1314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latin typeface="Arial Rounded MT Light"/>
                  <a:cs typeface="Arial Rounded MT Light"/>
                </a:rPr>
                <a:t>N290 &amp; TR12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3CA728-A623-4197-83C0-C7A515EA964E}"/>
              </a:ext>
            </a:extLst>
          </p:cNvPr>
          <p:cNvGrpSpPr/>
          <p:nvPr/>
        </p:nvGrpSpPr>
        <p:grpSpPr>
          <a:xfrm>
            <a:off x="316509" y="3915827"/>
            <a:ext cx="2309813" cy="1017882"/>
            <a:chOff x="252413" y="1398933"/>
            <a:chExt cx="2309813" cy="1017882"/>
          </a:xfrm>
        </p:grpSpPr>
        <p:pic>
          <p:nvPicPr>
            <p:cNvPr id="30" name="Picture 29" descr="nerc-logo-11.png">
              <a:extLst>
                <a:ext uri="{FF2B5EF4-FFF2-40B4-BE49-F238E27FC236}">
                  <a16:creationId xmlns:a16="http://schemas.microsoft.com/office/drawing/2014/main" id="{DB5E3627-999D-48FC-ADF7-83564185A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3" y="1398933"/>
              <a:ext cx="2309813" cy="7408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10431A-2670-4DD7-B26F-492A9F2E064D}"/>
                </a:ext>
              </a:extLst>
            </p:cNvPr>
            <p:cNvSpPr txBox="1"/>
            <p:nvPr/>
          </p:nvSpPr>
          <p:spPr>
            <a:xfrm>
              <a:off x="252413" y="2139816"/>
              <a:ext cx="2278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latin typeface="Arial Rounded MT Light"/>
                  <a:cs typeface="Arial Rounded MT Light"/>
                </a:rPr>
                <a:t>Version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7B2206-BF87-4BB8-9A82-BC3038152CD8}"/>
              </a:ext>
            </a:extLst>
          </p:cNvPr>
          <p:cNvGrpSpPr/>
          <p:nvPr/>
        </p:nvGrpSpPr>
        <p:grpSpPr>
          <a:xfrm>
            <a:off x="6347586" y="5046090"/>
            <a:ext cx="2391762" cy="1119750"/>
            <a:chOff x="6545863" y="2659445"/>
            <a:chExt cx="2391762" cy="1119750"/>
          </a:xfrm>
        </p:grpSpPr>
        <p:pic>
          <p:nvPicPr>
            <p:cNvPr id="33" name="Picture 32" descr="API-logo.png">
              <a:extLst>
                <a:ext uri="{FF2B5EF4-FFF2-40B4-BE49-F238E27FC236}">
                  <a16:creationId xmlns:a16="http://schemas.microsoft.com/office/drawing/2014/main" id="{58500963-5853-47CF-BA06-5900A7D2F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863" y="2659445"/>
              <a:ext cx="2391762" cy="8452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051EE8-24F3-43CC-8BEF-354B91893708}"/>
                </a:ext>
              </a:extLst>
            </p:cNvPr>
            <p:cNvSpPr txBox="1"/>
            <p:nvPr/>
          </p:nvSpPr>
          <p:spPr>
            <a:xfrm>
              <a:off x="6545863" y="3502196"/>
              <a:ext cx="2389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latin typeface="Arial Rounded MT Light"/>
                  <a:cs typeface="Arial Rounded MT Light"/>
                </a:rPr>
                <a:t>1164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3EAECE-D205-430D-A33C-A35729ADA484}"/>
              </a:ext>
            </a:extLst>
          </p:cNvPr>
          <p:cNvGrpSpPr/>
          <p:nvPr/>
        </p:nvGrpSpPr>
        <p:grpSpPr>
          <a:xfrm>
            <a:off x="7947619" y="3592719"/>
            <a:ext cx="1100594" cy="1328985"/>
            <a:chOff x="7837031" y="1373954"/>
            <a:chExt cx="1100594" cy="1328985"/>
          </a:xfrm>
        </p:grpSpPr>
        <p:pic>
          <p:nvPicPr>
            <p:cNvPr id="36" name="Picture 35" descr="AWWA.png">
              <a:extLst>
                <a:ext uri="{FF2B5EF4-FFF2-40B4-BE49-F238E27FC236}">
                  <a16:creationId xmlns:a16="http://schemas.microsoft.com/office/drawing/2014/main" id="{696DD93E-022E-4AB2-AEC7-59D02E40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031" y="1373954"/>
              <a:ext cx="1098550" cy="10462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85FED7-B1F1-400B-9AF3-71B09367B95C}"/>
                </a:ext>
              </a:extLst>
            </p:cNvPr>
            <p:cNvSpPr txBox="1"/>
            <p:nvPr/>
          </p:nvSpPr>
          <p:spPr>
            <a:xfrm>
              <a:off x="7837031" y="2425940"/>
              <a:ext cx="1100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latin typeface="Arial Rounded MT Light"/>
                  <a:cs typeface="Arial Rounded MT Light"/>
                </a:rPr>
                <a:t>G430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4403B0-DDCA-4FF3-BC6B-32A2A3361FD8}"/>
              </a:ext>
            </a:extLst>
          </p:cNvPr>
          <p:cNvGrpSpPr/>
          <p:nvPr/>
        </p:nvGrpSpPr>
        <p:grpSpPr>
          <a:xfrm>
            <a:off x="5483766" y="3867733"/>
            <a:ext cx="2234214" cy="892065"/>
            <a:chOff x="5537198" y="1627068"/>
            <a:chExt cx="2234214" cy="892065"/>
          </a:xfrm>
        </p:grpSpPr>
        <p:pic>
          <p:nvPicPr>
            <p:cNvPr id="39" name="Picture 38" descr="2000px-NIST_logo.png">
              <a:extLst>
                <a:ext uri="{FF2B5EF4-FFF2-40B4-BE49-F238E27FC236}">
                  <a16:creationId xmlns:a16="http://schemas.microsoft.com/office/drawing/2014/main" id="{9D2A679F-4E08-4F5C-8F85-CA83E1E7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199" y="1627068"/>
              <a:ext cx="2234213" cy="61506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1E26B0-FD0D-4744-BA33-DCDF30D56232}"/>
                </a:ext>
              </a:extLst>
            </p:cNvPr>
            <p:cNvSpPr txBox="1"/>
            <p:nvPr/>
          </p:nvSpPr>
          <p:spPr>
            <a:xfrm>
              <a:off x="5537198" y="2242134"/>
              <a:ext cx="2234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latin typeface="Arial Rounded MT Light"/>
                  <a:cs typeface="Arial Rounded MT Light"/>
                </a:rPr>
                <a:t>800 – 53 &amp; 82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97FF020-C095-46C3-8828-6AB6125085F8}"/>
              </a:ext>
            </a:extLst>
          </p:cNvPr>
          <p:cNvGrpSpPr/>
          <p:nvPr/>
        </p:nvGrpSpPr>
        <p:grpSpPr>
          <a:xfrm>
            <a:off x="5507592" y="2195480"/>
            <a:ext cx="1290638" cy="1371628"/>
            <a:chOff x="5547519" y="192088"/>
            <a:chExt cx="1290638" cy="1371628"/>
          </a:xfrm>
        </p:grpSpPr>
        <p:pic>
          <p:nvPicPr>
            <p:cNvPr id="42" name="Picture 41" descr="iso-logo.png">
              <a:extLst>
                <a:ext uri="{FF2B5EF4-FFF2-40B4-BE49-F238E27FC236}">
                  <a16:creationId xmlns:a16="http://schemas.microsoft.com/office/drawing/2014/main" id="{0540F50E-2401-49C1-AA17-25AC82B8B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519" y="192088"/>
              <a:ext cx="1290637" cy="109462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DEF296-F53B-46AB-A36B-11649EAE74E3}"/>
                </a:ext>
              </a:extLst>
            </p:cNvPr>
            <p:cNvSpPr txBox="1"/>
            <p:nvPr/>
          </p:nvSpPr>
          <p:spPr>
            <a:xfrm>
              <a:off x="5547519" y="1286717"/>
              <a:ext cx="1290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latin typeface="Arial Rounded MT Light"/>
                  <a:cs typeface="Arial Rounded MT Light"/>
                </a:rPr>
                <a:t>27001 &amp; 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066526-4EC3-4012-9BF7-C7B7643A1216}"/>
              </a:ext>
            </a:extLst>
          </p:cNvPr>
          <p:cNvGrpSpPr/>
          <p:nvPr/>
        </p:nvGrpSpPr>
        <p:grpSpPr>
          <a:xfrm>
            <a:off x="1656108" y="2177875"/>
            <a:ext cx="1019174" cy="1307363"/>
            <a:chOff x="1391490" y="78676"/>
            <a:chExt cx="1019174" cy="1307363"/>
          </a:xfrm>
        </p:grpSpPr>
        <p:pic>
          <p:nvPicPr>
            <p:cNvPr id="45" name="Picture 44" descr="ISA1ColorPos.png">
              <a:extLst>
                <a:ext uri="{FF2B5EF4-FFF2-40B4-BE49-F238E27FC236}">
                  <a16:creationId xmlns:a16="http://schemas.microsoft.com/office/drawing/2014/main" id="{39F3CF47-E36C-4715-BD61-3D9D6C763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490" y="78676"/>
              <a:ext cx="1019174" cy="101917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E77C38-8712-4C1F-ABE0-39A615FA9DCE}"/>
                </a:ext>
              </a:extLst>
            </p:cNvPr>
            <p:cNvSpPr txBox="1"/>
            <p:nvPr/>
          </p:nvSpPr>
          <p:spPr>
            <a:xfrm>
              <a:off x="1542050" y="1109040"/>
              <a:ext cx="7180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"/>
                  <a:cs typeface="Arial Rounded MT"/>
                </a:rPr>
                <a:t>99 &amp; 84</a:t>
              </a:r>
            </a:p>
          </p:txBody>
        </p:sp>
      </p:grpSp>
      <p:sp>
        <p:nvSpPr>
          <p:cNvPr id="47" name="Footer Placeholder 7">
            <a:extLst>
              <a:ext uri="{FF2B5EF4-FFF2-40B4-BE49-F238E27FC236}">
                <a16:creationId xmlns:a16="http://schemas.microsoft.com/office/drawing/2014/main" id="{7DFF168A-EB2A-4216-9882-A82AA89BB984}"/>
              </a:ext>
            </a:extLst>
          </p:cNvPr>
          <p:cNvSpPr txBox="1">
            <a:spLocks/>
          </p:cNvSpPr>
          <p:nvPr/>
        </p:nvSpPr>
        <p:spPr>
          <a:xfrm>
            <a:off x="404652" y="5919142"/>
            <a:ext cx="1906587" cy="92333"/>
          </a:xfrm>
          <a:prstGeom prst="rect">
            <a:avLst/>
          </a:prstGeom>
        </p:spPr>
        <p:txBody>
          <a:bodyPr/>
          <a:lstStyle>
            <a:defPPr>
              <a:defRPr lang="sr-Latn-C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097652F-5680-48EC-A21E-FAAC963116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8515" y="2008514"/>
            <a:ext cx="1905000" cy="139065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62893CA-4F9E-461B-88F7-FE255C9298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31511" y="5445903"/>
            <a:ext cx="1901825" cy="644368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F5B7063-86F9-4921-B359-05CE51D9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0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3D4C48D-A663-4122-983A-0D638A930058}"/>
              </a:ext>
            </a:extLst>
          </p:cNvPr>
          <p:cNvSpPr/>
          <p:nvPr/>
        </p:nvSpPr>
        <p:spPr>
          <a:xfrm>
            <a:off x="0" y="891377"/>
            <a:ext cx="9144001" cy="3275529"/>
          </a:xfrm>
          <a:prstGeom prst="rect">
            <a:avLst/>
          </a:prstGeom>
          <a:solidFill>
            <a:srgbClr val="4544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DAB05-D65C-4B2E-80E3-28AD66F7FD7E}"/>
              </a:ext>
            </a:extLst>
          </p:cNvPr>
          <p:cNvSpPr/>
          <p:nvPr/>
        </p:nvSpPr>
        <p:spPr>
          <a:xfrm>
            <a:off x="-10533" y="4179820"/>
            <a:ext cx="9144000" cy="8913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IFECYCLE.png">
            <a:extLst>
              <a:ext uri="{FF2B5EF4-FFF2-40B4-BE49-F238E27FC236}">
                <a16:creationId xmlns:a16="http://schemas.microsoft.com/office/drawing/2014/main" id="{BED60EAD-2CCF-47DC-A55B-C54A7AA3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48169"/>
            <a:ext cx="2844800" cy="284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E29798-4298-41B4-858C-39DBC034D449}"/>
              </a:ext>
            </a:extLst>
          </p:cNvPr>
          <p:cNvSpPr/>
          <p:nvPr/>
        </p:nvSpPr>
        <p:spPr>
          <a:xfrm>
            <a:off x="130184" y="4440843"/>
            <a:ext cx="8690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Arial Rounded MT"/>
                <a:cs typeface="Arial Rounded MT"/>
              </a:rPr>
              <a:t>Metodologija životnog ciklusa Cybersecurity-ja je osmišljena kako bi se...</a:t>
            </a:r>
            <a:r>
              <a:rPr lang="en-GB" dirty="0">
                <a:solidFill>
                  <a:schemeClr val="bg1"/>
                </a:solidFill>
                <a:latin typeface="Arial Rounded MT"/>
                <a:cs typeface="Arial Rounded MT"/>
              </a:rPr>
              <a:t>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48C55DB-9E2A-44D3-9938-7D102BA49EB8}"/>
              </a:ext>
            </a:extLst>
          </p:cNvPr>
          <p:cNvSpPr txBox="1">
            <a:spLocks/>
          </p:cNvSpPr>
          <p:nvPr/>
        </p:nvSpPr>
        <p:spPr bwMode="auto">
          <a:xfrm>
            <a:off x="179512" y="5517232"/>
            <a:ext cx="8262937" cy="926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56" tIns="45728" rIns="91456" bIns="45728" numCol="1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/>
              <a:buChar char="•"/>
            </a:pPr>
            <a:r>
              <a:rPr lang="hr-HR" dirty="0">
                <a:solidFill>
                  <a:srgbClr val="454449"/>
                </a:solidFill>
                <a:latin typeface="Arial MT"/>
                <a:cs typeface="Arial MT"/>
              </a:rPr>
              <a:t>Osigurao stalni pristup u svim fazama životnog ciklusa</a:t>
            </a:r>
            <a:endParaRPr lang="en-GB" dirty="0">
              <a:solidFill>
                <a:srgbClr val="454449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dirty="0">
                <a:solidFill>
                  <a:srgbClr val="454449"/>
                </a:solidFill>
                <a:latin typeface="Arial MT"/>
                <a:cs typeface="Arial MT"/>
              </a:rPr>
              <a:t>Osigurala predložena mrežna </a:t>
            </a:r>
            <a:r>
              <a:rPr lang="hr-HR" dirty="0" err="1">
                <a:solidFill>
                  <a:srgbClr val="454449"/>
                </a:solidFill>
                <a:latin typeface="Arial MT"/>
                <a:cs typeface="Arial MT"/>
              </a:rPr>
              <a:t>riješenja</a:t>
            </a:r>
            <a:r>
              <a:rPr lang="hr-HR" dirty="0">
                <a:solidFill>
                  <a:srgbClr val="454449"/>
                </a:solidFill>
                <a:latin typeface="Arial MT"/>
                <a:cs typeface="Arial MT"/>
              </a:rPr>
              <a:t>, kontrola i sigurnosni sustav</a:t>
            </a:r>
          </a:p>
          <a:p>
            <a:pPr marL="285750" indent="-285750">
              <a:buFont typeface="Arial"/>
              <a:buChar char="•"/>
            </a:pPr>
            <a:r>
              <a:rPr lang="hr-HR" dirty="0">
                <a:solidFill>
                  <a:srgbClr val="454449"/>
                </a:solidFill>
                <a:latin typeface="Arial MT"/>
                <a:cs typeface="Arial MT"/>
              </a:rPr>
              <a:t>Propisno uskladili s poslovnim zahtjevima predmetne kompanije</a:t>
            </a:r>
            <a:endParaRPr lang="en-GB" dirty="0">
              <a:solidFill>
                <a:srgbClr val="454449"/>
              </a:solidFill>
              <a:latin typeface="Arial MT"/>
              <a:cs typeface="Arial M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40584A9-35D6-4E45-A49F-B735C1C3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7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052736"/>
            <a:ext cx="2808312" cy="731744"/>
          </a:xfrm>
        </p:spPr>
        <p:txBody>
          <a:bodyPr>
            <a:normAutofit/>
          </a:bodyPr>
          <a:lstStyle/>
          <a:p>
            <a:r>
              <a:rPr lang="hr-HR" sz="2500" dirty="0"/>
              <a:t>Korak 1: Procjena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IFECYCLE-1.jpg">
            <a:extLst>
              <a:ext uri="{FF2B5EF4-FFF2-40B4-BE49-F238E27FC236}">
                <a16:creationId xmlns:a16="http://schemas.microsoft.com/office/drawing/2014/main" id="{53E0876A-CB27-4E3F-AE78-50D8A9B43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" y="1784480"/>
            <a:ext cx="8702938" cy="40191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D827A4-E861-4BBD-8FC5-EF03ABAB98E2}"/>
              </a:ext>
            </a:extLst>
          </p:cNvPr>
          <p:cNvSpPr txBox="1"/>
          <p:nvPr/>
        </p:nvSpPr>
        <p:spPr>
          <a:xfrm>
            <a:off x="3570082" y="1916832"/>
            <a:ext cx="53435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Pregledaju se trenutne mrežne i sistemske arhitekture, pravila i procedure kompanije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Pripremi se izvješće o riziku i prijetnji kako bi se identificirale potencijalni problemi i pitanja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Preporučuju se područja za poboljšanje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0E0C4-123A-4F50-832B-C8E313ED63AE}"/>
              </a:ext>
            </a:extLst>
          </p:cNvPr>
          <p:cNvSpPr txBox="1"/>
          <p:nvPr/>
        </p:nvSpPr>
        <p:spPr>
          <a:xfrm>
            <a:off x="3570083" y="3864225"/>
            <a:ext cx="55466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Koraci koji se pri tom mogu/moraju realizirati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Procjene lokacije i sustava,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procjene </a:t>
            </a:r>
            <a:r>
              <a:rPr lang="hr-HR" sz="1400" dirty="0" err="1">
                <a:solidFill>
                  <a:srgbClr val="FFFFFF"/>
                </a:solidFill>
                <a:latin typeface="Arial MT"/>
                <a:cs typeface="Arial MT"/>
              </a:rPr>
              <a:t>cybersecurity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 politike i postupka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procjene usklađenosti s industrijom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analiza nedostataka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procjena rizika 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/ 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prijetnje 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formiranje razine zaštite / sigurnost i razvoj programa za Cybersecurity.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7D8BED0-561B-4F14-81FB-3F2C63DE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7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2" y="1124744"/>
            <a:ext cx="2736305" cy="787324"/>
          </a:xfrm>
        </p:spPr>
        <p:txBody>
          <a:bodyPr>
            <a:normAutofit/>
          </a:bodyPr>
          <a:lstStyle/>
          <a:p>
            <a:r>
              <a:rPr lang="hr-HR" sz="2500" dirty="0"/>
              <a:t>Korak 2: Projekt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IFECYCLE-2.jpg">
            <a:extLst>
              <a:ext uri="{FF2B5EF4-FFF2-40B4-BE49-F238E27FC236}">
                <a16:creationId xmlns:a16="http://schemas.microsoft.com/office/drawing/2014/main" id="{2AD24D4D-1B2F-4582-860C-876C76576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8" y="2171290"/>
            <a:ext cx="8693484" cy="40148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4DD3A3-FCE1-41F9-B81B-6650E1860FAD}"/>
              </a:ext>
            </a:extLst>
          </p:cNvPr>
          <p:cNvSpPr txBox="1"/>
          <p:nvPr/>
        </p:nvSpPr>
        <p:spPr>
          <a:xfrm>
            <a:off x="3621163" y="2348880"/>
            <a:ext cx="543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hr-HR" sz="1400" dirty="0" err="1">
                <a:solidFill>
                  <a:srgbClr val="FFFFFF"/>
                </a:solidFill>
                <a:latin typeface="Arial MT"/>
                <a:cs typeface="Arial MT"/>
              </a:rPr>
              <a:t>Cybersecurity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 tim stručnjaka će identificirati dokumentaciju i riješenja koja je potrebno kreirati ili implementirati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Kreirati cjelokupni dizajn sustava i objekata</a:t>
            </a:r>
          </a:p>
          <a:p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Dizajn i dokumentacija moraju detaljno opisati sve potrebne komponente/ nadogradnje potrebne za cjelovitu zaštitu kompanije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9984-C977-479F-8F9F-0D07DC89CFDD}"/>
              </a:ext>
            </a:extLst>
          </p:cNvPr>
          <p:cNvSpPr txBox="1"/>
          <p:nvPr/>
        </p:nvSpPr>
        <p:spPr>
          <a:xfrm>
            <a:off x="3684058" y="4267500"/>
            <a:ext cx="543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Koraci koji se pri tom mogu/moraju realizirati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Dizajn sigurnosti objekata i sustava</a:t>
            </a: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kreiranje sigurnosne politike</a:t>
            </a: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izrada sigurnosnih procesa i procedura</a:t>
            </a: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uspostava kriterija za ocjenu sukladnosti.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03E7567-1D91-4DB9-83F2-59AF2969D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24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2" y="1124744"/>
            <a:ext cx="3168354" cy="787324"/>
          </a:xfrm>
        </p:spPr>
        <p:txBody>
          <a:bodyPr>
            <a:normAutofit fontScale="90000"/>
          </a:bodyPr>
          <a:lstStyle/>
          <a:p>
            <a:r>
              <a:rPr lang="hr-HR" sz="2500" dirty="0"/>
              <a:t>Korak 3: Implementacija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4DD3A3-FCE1-41F9-B81B-6650E1860FAD}"/>
              </a:ext>
            </a:extLst>
          </p:cNvPr>
          <p:cNvSpPr txBox="1"/>
          <p:nvPr/>
        </p:nvSpPr>
        <p:spPr>
          <a:xfrm>
            <a:off x="3621163" y="2348880"/>
            <a:ext cx="543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Cybersecurity Services team will identify documentation and solutions that should be created and / or implemented. 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Overall site and system architecture design will be developed.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design and documentation will detail all the necessary components / upgrades required to protect your facility.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9984-C977-479F-8F9F-0D07DC89CFDD}"/>
              </a:ext>
            </a:extLst>
          </p:cNvPr>
          <p:cNvSpPr txBox="1"/>
          <p:nvPr/>
        </p:nvSpPr>
        <p:spPr>
          <a:xfrm>
            <a:off x="3684058" y="4267500"/>
            <a:ext cx="543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Cybersecurity Services team will identify documentation and solutions that should be created and / or implemented. 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Overall site and system architecture design will be developed.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design and documentation will detail all the necessary components / upgrades required to protect your facility.</a:t>
            </a:r>
          </a:p>
        </p:txBody>
      </p:sp>
      <p:pic>
        <p:nvPicPr>
          <p:cNvPr id="10" name="Picture 9" descr="LIFECYCLE-3.jpg">
            <a:extLst>
              <a:ext uri="{FF2B5EF4-FFF2-40B4-BE49-F238E27FC236}">
                <a16:creationId xmlns:a16="http://schemas.microsoft.com/office/drawing/2014/main" id="{368556D8-C6DF-4E21-BE76-BC63A6FDD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1" y="2088331"/>
            <a:ext cx="8726358" cy="40300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12BBC4-05DF-4BCC-9E8E-BB89947DFA12}"/>
              </a:ext>
            </a:extLst>
          </p:cNvPr>
          <p:cNvSpPr txBox="1"/>
          <p:nvPr/>
        </p:nvSpPr>
        <p:spPr>
          <a:xfrm>
            <a:off x="3705349" y="2175049"/>
            <a:ext cx="5343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U ovom koraku započinje proces implementacije novog ili nadograđenog rješenja za cybersecurity.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Obuhvaća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Nabavljanje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Izvođenje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Puštanje sustava u rad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Obuka krajnjeg korisnika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EB3D3-5F79-4E3E-A3AB-A756702DBA6B}"/>
              </a:ext>
            </a:extLst>
          </p:cNvPr>
          <p:cNvSpPr txBox="1"/>
          <p:nvPr/>
        </p:nvSpPr>
        <p:spPr>
          <a:xfrm>
            <a:off x="3648501" y="4344714"/>
            <a:ext cx="53435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Koraci koji se pri tom mogu/moraju realizirati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Nabava hardvera i softvera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instalacija sigurnosne mreže i sustava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konfiguracija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integracija s postojećim poslovnim procesima i aplikacijama te prijenos znanja o riješenju.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0616FA5-B73E-432B-8972-4A9D741AC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4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2" y="1124744"/>
            <a:ext cx="4464498" cy="787324"/>
          </a:xfrm>
        </p:spPr>
        <p:txBody>
          <a:bodyPr>
            <a:normAutofit fontScale="90000"/>
          </a:bodyPr>
          <a:lstStyle/>
          <a:p>
            <a:r>
              <a:rPr lang="hr-HR" sz="2500" dirty="0">
                <a:latin typeface="+mn-lt"/>
              </a:rPr>
              <a:t>Korak 4: </a:t>
            </a:r>
            <a:r>
              <a:rPr lang="hr-HR" sz="2800" dirty="0">
                <a:latin typeface="+mn-lt"/>
              </a:rPr>
              <a:t>Održavanje i nadgledanje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4DD3A3-FCE1-41F9-B81B-6650E1860FAD}"/>
              </a:ext>
            </a:extLst>
          </p:cNvPr>
          <p:cNvSpPr txBox="1"/>
          <p:nvPr/>
        </p:nvSpPr>
        <p:spPr>
          <a:xfrm>
            <a:off x="3621163" y="2348880"/>
            <a:ext cx="543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Cybersecurity Services team will identify documentation and solutions that should be created and / or implemented. 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Overall site and system architecture design will be developed.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design and documentation will detail all the necessary components / upgrades required to protect your facility.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9984-C977-479F-8F9F-0D07DC89CFDD}"/>
              </a:ext>
            </a:extLst>
          </p:cNvPr>
          <p:cNvSpPr txBox="1"/>
          <p:nvPr/>
        </p:nvSpPr>
        <p:spPr>
          <a:xfrm>
            <a:off x="3684058" y="4267500"/>
            <a:ext cx="543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Cybersecurity Services team will identify documentation and solutions that should be created and / or implemented. 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Overall site and system architecture design will be developed.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The design and documentation will detail all the necessary components / upgrades required to protect your facility.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12BBC4-05DF-4BCC-9E8E-BB89947DFA12}"/>
              </a:ext>
            </a:extLst>
          </p:cNvPr>
          <p:cNvSpPr txBox="1"/>
          <p:nvPr/>
        </p:nvSpPr>
        <p:spPr>
          <a:xfrm>
            <a:off x="3705349" y="2175049"/>
            <a:ext cx="5343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Our team begins the process of implementing your new or upgraded cybersecurity solution.</a:t>
            </a:r>
          </a:p>
          <a:p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This covers: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Procurement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Staging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System commissioning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End-user Training</a:t>
            </a:r>
          </a:p>
          <a:p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EB3D3-5F79-4E3E-A3AB-A756702DBA6B}"/>
              </a:ext>
            </a:extLst>
          </p:cNvPr>
          <p:cNvSpPr txBox="1"/>
          <p:nvPr/>
        </p:nvSpPr>
        <p:spPr>
          <a:xfrm>
            <a:off x="3648501" y="4344714"/>
            <a:ext cx="53435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Services: </a:t>
            </a:r>
            <a:b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</a:b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Hardware / Software Procurement, As–Designed Network and System Security Installation, Configuration, Hardening, Integration with existing business processes and applications, </a:t>
            </a:r>
            <a:b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</a:b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and Knowledge Transfer of Solutions.</a:t>
            </a:r>
          </a:p>
        </p:txBody>
      </p:sp>
      <p:pic>
        <p:nvPicPr>
          <p:cNvPr id="14" name="Picture 13" descr="LIFECYCLE-4.jpg">
            <a:extLst>
              <a:ext uri="{FF2B5EF4-FFF2-40B4-BE49-F238E27FC236}">
                <a16:creationId xmlns:a16="http://schemas.microsoft.com/office/drawing/2014/main" id="{53AF7AC1-475B-463C-8213-0FE87702C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7" y="1916832"/>
            <a:ext cx="8555500" cy="39511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01B994-C05C-4B00-9993-67E18C66192D}"/>
              </a:ext>
            </a:extLst>
          </p:cNvPr>
          <p:cNvSpPr txBox="1"/>
          <p:nvPr/>
        </p:nvSpPr>
        <p:spPr>
          <a:xfrm>
            <a:off x="3633003" y="1963437"/>
            <a:ext cx="53435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>
                <a:solidFill>
                  <a:srgbClr val="FFFFFF"/>
                </a:solidFill>
                <a:latin typeface="Arial MT"/>
                <a:cs typeface="Arial MT"/>
              </a:rPr>
              <a:t>Cybersecurity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 tim stručnjaka blisko surađuje sa sigurnosnim timom kompanije kako bi osigurao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</a:p>
          <a:p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Razumljivo i pravilno upravljanje rješenjima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Uspostavljen mehanizam za kontinuirano poboljšanje i optimizaciju.</a:t>
            </a:r>
          </a:p>
          <a:p>
            <a:pPr marL="28575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Prilagodba na krajnje promjenjive prijetnje za cybersecurity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AE4D2B-B41D-44B5-90AE-B1F7E42D6A08}"/>
              </a:ext>
            </a:extLst>
          </p:cNvPr>
          <p:cNvSpPr txBox="1"/>
          <p:nvPr/>
        </p:nvSpPr>
        <p:spPr>
          <a:xfrm>
            <a:off x="3621163" y="3861048"/>
            <a:ext cx="5180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Koraci koji se pri tom mogu/moraju realizirati</a:t>
            </a:r>
            <a:r>
              <a:rPr lang="en-GB" sz="140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endParaRPr lang="hr-HR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Periodične sigurnosne zakrpe,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 err="1">
                <a:solidFill>
                  <a:srgbClr val="FFFFFF"/>
                </a:solidFill>
                <a:latin typeface="Arial MT"/>
                <a:cs typeface="Arial MT"/>
              </a:rPr>
              <a:t>odrzavanje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 i nadogradnja rješenja,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procjene životnog ciklusa </a:t>
            </a:r>
            <a:r>
              <a:rPr lang="hr-HR" sz="1400" dirty="0" err="1">
                <a:solidFill>
                  <a:srgbClr val="FFFFFF"/>
                </a:solidFill>
                <a:latin typeface="Arial MT"/>
                <a:cs typeface="Arial MT"/>
              </a:rPr>
              <a:t>cybersecurity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-ja,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osposobljavanje za osvješćivanje i rješavanje problema </a:t>
            </a:r>
            <a:r>
              <a:rPr lang="hr-HR" sz="1400" dirty="0" err="1">
                <a:solidFill>
                  <a:srgbClr val="FFFFFF"/>
                </a:solidFill>
                <a:latin typeface="Arial MT"/>
                <a:cs typeface="Arial MT"/>
              </a:rPr>
              <a:t>cybersecurity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-ja,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procjena učinkovitosti usklađenosti i kontrole,vježbe reagiranja na incidente,dokumentacija na razini sigurnosnog osiguranja i ispitivanje sigurnosti.</a:t>
            </a:r>
            <a:endParaRPr lang="en-GB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152C654-614F-42AF-A39A-77F27BBA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876" y="1381418"/>
            <a:ext cx="4979220" cy="602658"/>
          </a:xfrm>
        </p:spPr>
        <p:txBody>
          <a:bodyPr>
            <a:normAutofit fontScale="90000"/>
          </a:bodyPr>
          <a:lstStyle/>
          <a:p>
            <a:br>
              <a:rPr lang="en-GB" sz="2500" dirty="0">
                <a:latin typeface="Arial Rounded MT"/>
                <a:cs typeface="Arial Rounded MT"/>
              </a:rPr>
            </a:br>
            <a:endParaRPr lang="hr-HR" sz="25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113226" y="399179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YBER.jpg">
            <a:extLst>
              <a:ext uri="{FF2B5EF4-FFF2-40B4-BE49-F238E27FC236}">
                <a16:creationId xmlns:a16="http://schemas.microsoft.com/office/drawing/2014/main" id="{DD182D5F-5BB4-47FE-A11E-40A43B27D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4" y="1745521"/>
            <a:ext cx="4104456" cy="46175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7A713A-8229-4AE8-A624-8F42D4E542DE}"/>
              </a:ext>
            </a:extLst>
          </p:cNvPr>
          <p:cNvSpPr/>
          <p:nvPr/>
        </p:nvSpPr>
        <p:spPr>
          <a:xfrm>
            <a:off x="4460470" y="1745521"/>
            <a:ext cx="4327516" cy="4622272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7950" tIns="33975" rIns="67950" bIns="33975" rtlCol="0" anchor="ctr"/>
          <a:lstStyle/>
          <a:p>
            <a:pPr algn="ctr" defTabSz="456820"/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DC1A36-6935-4CFA-91D7-789FF290CF31}"/>
              </a:ext>
            </a:extLst>
          </p:cNvPr>
          <p:cNvSpPr txBox="1"/>
          <p:nvPr/>
        </p:nvSpPr>
        <p:spPr>
          <a:xfrm>
            <a:off x="4537665" y="1894519"/>
            <a:ext cx="3926399" cy="684201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r>
              <a:rPr lang="hr-HR" sz="2000" dirty="0">
                <a:solidFill>
                  <a:srgbClr val="FFFFFF"/>
                </a:solidFill>
                <a:latin typeface="Arial Rounded MT"/>
                <a:cs typeface="Arial Rounded MT"/>
              </a:rPr>
              <a:t>Program  održavanje</a:t>
            </a:r>
            <a:r>
              <a:rPr lang="en-US" sz="2000" dirty="0">
                <a:solidFill>
                  <a:srgbClr val="FFFFFF"/>
                </a:solidFill>
                <a:latin typeface="Arial Rounded MT"/>
                <a:cs typeface="Arial Rounded MT"/>
              </a:rPr>
              <a:t> Customer FIRST Cybersecurity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B07C5-932F-4CCE-9EE9-C80730F5DF75}"/>
              </a:ext>
            </a:extLst>
          </p:cNvPr>
          <p:cNvSpPr txBox="1"/>
          <p:nvPr/>
        </p:nvSpPr>
        <p:spPr>
          <a:xfrm>
            <a:off x="4480203" y="3024704"/>
            <a:ext cx="4119331" cy="499535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15875" indent="0">
              <a:buNone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Održavajte nivo računalne sigurnosti Vaše kritične infrastrukture</a:t>
            </a:r>
            <a:endParaRPr lang="en-U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8A013-98AA-44D0-84C5-6693F049EE44}"/>
              </a:ext>
            </a:extLst>
          </p:cNvPr>
          <p:cNvSpPr txBox="1"/>
          <p:nvPr/>
        </p:nvSpPr>
        <p:spPr>
          <a:xfrm>
            <a:off x="4480203" y="3970223"/>
            <a:ext cx="4146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indent="0" fontAlgn="auto">
              <a:buFont typeface="Arial" pitchFamily="34" charset="0"/>
              <a:buNone/>
              <a:defRPr/>
            </a:pPr>
            <a:r>
              <a:rPr lang="hr-HR" sz="1400" b="1" dirty="0">
                <a:solidFill>
                  <a:srgbClr val="FFFFFF"/>
                </a:solidFill>
                <a:latin typeface="Arial MT"/>
                <a:cs typeface="Arial MT"/>
              </a:rPr>
              <a:t>Izdvajanje programa</a:t>
            </a:r>
            <a:endParaRPr lang="en-US" sz="1400" b="1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lvl="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Pregled trenutnog stanja klijenta vezano na cybersecurity</a:t>
            </a:r>
            <a:endParaRPr lang="en-US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285750" lvl="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Identificirati potencijalne razlike između trenutnog stanja i predloženog konačnog stanja</a:t>
            </a:r>
          </a:p>
          <a:p>
            <a:pPr marL="285750" lvl="0" indent="-285750">
              <a:buFont typeface="Arial"/>
              <a:buChar char="•"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Predlaganje plana sanacije kako bi se popravili utvđeni nedostatci.</a:t>
            </a:r>
            <a:endParaRPr lang="en-U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0F886B3-B435-46D7-94F2-B0835DC1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299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9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D5FD3E71-7BC5-422B-8250-BDCE42D0E4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148408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latin typeface="Arial Rounded MT"/>
                <a:cs typeface="Arial Rounded MT"/>
              </a:rPr>
              <a:t>Globalni tim za </a:t>
            </a:r>
            <a:r>
              <a:rPr lang="hr-HR" sz="2500" dirty="0" err="1">
                <a:latin typeface="Arial Rounded MT"/>
                <a:cs typeface="Arial Rounded MT"/>
              </a:rPr>
              <a:t>cybersecurity</a:t>
            </a:r>
            <a:br>
              <a:rPr lang="hr-HR" sz="2500" dirty="0">
                <a:latin typeface="Arial Rounded MT"/>
                <a:cs typeface="Arial Rounded MT"/>
              </a:rPr>
            </a:br>
            <a:r>
              <a:rPr lang="hr-HR" sz="2500" dirty="0">
                <a:latin typeface="Arial Rounded MT"/>
                <a:cs typeface="Arial Rounded MT"/>
              </a:rPr>
              <a:t>Schneider Electric</a:t>
            </a:r>
            <a:endParaRPr lang="en-GB" sz="2500" dirty="0">
              <a:latin typeface="Arial Rounded MT"/>
              <a:cs typeface="Arial Rounded MT"/>
            </a:endParaRPr>
          </a:p>
        </p:txBody>
      </p:sp>
      <p:pic>
        <p:nvPicPr>
          <p:cNvPr id="11" name="Content Placeholder 10" descr="MAP.jpg">
            <a:extLst>
              <a:ext uri="{FF2B5EF4-FFF2-40B4-BE49-F238E27FC236}">
                <a16:creationId xmlns:a16="http://schemas.microsoft.com/office/drawing/2014/main" id="{9B194DB3-2490-43DA-85FF-CD1343CDA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2152817"/>
            <a:ext cx="8229600" cy="379785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2598B70-EC23-40B1-AA7B-C99C40254852}"/>
              </a:ext>
            </a:extLst>
          </p:cNvPr>
          <p:cNvSpPr txBox="1">
            <a:spLocks/>
          </p:cNvSpPr>
          <p:nvPr/>
        </p:nvSpPr>
        <p:spPr bwMode="auto">
          <a:xfrm>
            <a:off x="519112" y="2499315"/>
            <a:ext cx="2920555" cy="2857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56" tIns="45728" rIns="91456" bIns="45728" numCol="1" anchorCtr="0" compatLnSpc="1">
            <a:prstTxWarp prst="textNoShape">
              <a:avLst/>
            </a:prstTxWarp>
          </a:bodyPr>
          <a:lstStyle/>
          <a:p>
            <a:pPr marL="177800" indent="-177800">
              <a:buFont typeface="Arial"/>
              <a:buChar char="•"/>
            </a:pPr>
            <a:r>
              <a:rPr lang="hr-HR" sz="1600" dirty="0">
                <a:solidFill>
                  <a:schemeClr val="bg1"/>
                </a:solidFill>
                <a:latin typeface="Arial MT"/>
                <a:cs typeface="Arial MT"/>
              </a:rPr>
              <a:t>Osnovan 2006</a:t>
            </a: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77800" indent="-177800">
              <a:buFont typeface="Arial"/>
              <a:buChar char="•"/>
            </a:pP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77800" indent="-177800">
              <a:buFont typeface="Arial"/>
              <a:buChar char="•"/>
            </a:pPr>
            <a:r>
              <a:rPr lang="hr-HR" sz="1600" dirty="0">
                <a:solidFill>
                  <a:schemeClr val="bg1"/>
                </a:solidFill>
                <a:latin typeface="Arial MT"/>
                <a:cs typeface="Arial MT"/>
              </a:rPr>
              <a:t>Neovisan o dobavljaču</a:t>
            </a: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77800" indent="-177800">
              <a:buFont typeface="Arial"/>
              <a:buChar char="•"/>
            </a:pP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MT"/>
                <a:cs typeface="Arial MT"/>
              </a:rPr>
              <a:t>IEC / ISO / SANS / ISACA / (ISC)</a:t>
            </a:r>
            <a:r>
              <a:rPr lang="en-US" sz="1600" baseline="30000" dirty="0">
                <a:solidFill>
                  <a:schemeClr val="bg1"/>
                </a:solidFill>
                <a:latin typeface="Arial MT"/>
                <a:cs typeface="Arial MT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Arial MT"/>
                <a:cs typeface="Arial MT"/>
              </a:rPr>
              <a:t> Cert</a:t>
            </a:r>
            <a:r>
              <a:rPr lang="hr-HR" sz="1600" dirty="0">
                <a:solidFill>
                  <a:schemeClr val="bg1"/>
                </a:solidFill>
                <a:latin typeface="Arial MT"/>
                <a:cs typeface="Arial MT"/>
              </a:rPr>
              <a:t>ifikati</a:t>
            </a: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77800" indent="-177800">
              <a:buFont typeface="Arial"/>
              <a:buChar char="•"/>
            </a:pP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MT"/>
                <a:cs typeface="Arial MT"/>
              </a:rPr>
              <a:t>DCS, PLC, SIS, BMS, Smart Grid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77800" indent="-177800">
              <a:buFont typeface="Arial"/>
              <a:buChar char="•"/>
            </a:pPr>
            <a:r>
              <a:rPr lang="hr-HR" sz="1600" dirty="0">
                <a:solidFill>
                  <a:schemeClr val="bg1"/>
                </a:solidFill>
                <a:latin typeface="Arial MT"/>
                <a:cs typeface="Arial MT"/>
              </a:rPr>
              <a:t>Preko 50 posvećenih savjetnika za računalnu sigurnost</a:t>
            </a:r>
            <a:endParaRPr lang="en-US" sz="16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F58D359-6DDA-471D-B56F-ECCCFA2B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37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899592" y="116632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b="1" spc="-60" dirty="0">
                <a:latin typeface="Arial" pitchFamily="34" charset="0"/>
                <a:cs typeface="Arial" pitchFamily="34" charset="0"/>
              </a:rPr>
              <a:t>DIGITALIZACIJA ELEKTROENERGETSKOG SEKTORA </a:t>
            </a:r>
          </a:p>
          <a:p>
            <a:r>
              <a:rPr lang="hr-HR" sz="1200" b="1" spc="-60" dirty="0">
                <a:latin typeface="Arial" pitchFamily="34" charset="0"/>
                <a:cs typeface="Arial" pitchFamily="34" charset="0"/>
              </a:rPr>
              <a:t>I  IZAZOVI KIBERNETIČKE SIGURNOSTI</a:t>
            </a:r>
            <a:r>
              <a:rPr lang="hr-HR" sz="1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04C599F-9829-471E-837A-F6A435E96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12776"/>
            <a:ext cx="8114440" cy="460851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89ADCEB-BD9E-46A7-8D9C-5C595489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496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13226" y="399179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A53BA2E6-F26E-4363-B441-67564083E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r="6574"/>
          <a:stretch>
            <a:fillRect/>
          </a:stretch>
        </p:blipFill>
        <p:spPr>
          <a:xfrm>
            <a:off x="0" y="1592268"/>
            <a:ext cx="9144000" cy="442902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7BAD53-2EFE-4AAA-87E3-8236D76B65C7}"/>
              </a:ext>
            </a:extLst>
          </p:cNvPr>
          <p:cNvSpPr txBox="1">
            <a:spLocks/>
          </p:cNvSpPr>
          <p:nvPr/>
        </p:nvSpPr>
        <p:spPr>
          <a:xfrm>
            <a:off x="0" y="2380491"/>
            <a:ext cx="9144000" cy="1478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C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BAC862B-1313-4FD1-88DB-A8D3DAABB5BE}"/>
              </a:ext>
            </a:extLst>
          </p:cNvPr>
          <p:cNvSpPr txBox="1">
            <a:spLocks/>
          </p:cNvSpPr>
          <p:nvPr/>
        </p:nvSpPr>
        <p:spPr>
          <a:xfrm>
            <a:off x="0" y="4543026"/>
            <a:ext cx="9144000" cy="1478262"/>
          </a:xfrm>
          <a:prstGeom prst="rect">
            <a:avLst/>
          </a:prstGeom>
          <a:solidFill>
            <a:srgbClr val="00B050"/>
          </a:solidFill>
        </p:spPr>
        <p:txBody>
          <a:bodyPr lIns="251942" tIns="0" rIns="0" bIns="0" anchor="ctr" anchorCtr="0"/>
          <a:lstStyle>
            <a:lvl1pPr marL="0" indent="0" algn="l" defTabSz="457095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77" indent="-285684" algn="l" defTabSz="45709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36" indent="-228547" algn="l" defTabSz="45709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31" indent="-228547" algn="l" defTabSz="45709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24" indent="-228547" algn="l" defTabSz="45709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18" indent="-228547" algn="l" defTabSz="45709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13" indent="-228547" algn="l" defTabSz="45709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08" indent="-228547" algn="l" defTabSz="45709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01" indent="-228547" algn="l" defTabSz="45709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4110EC-DB24-4297-9055-37CEBDB19A6E}"/>
              </a:ext>
            </a:extLst>
          </p:cNvPr>
          <p:cNvSpPr/>
          <p:nvPr/>
        </p:nvSpPr>
        <p:spPr>
          <a:xfrm>
            <a:off x="-55506" y="5019853"/>
            <a:ext cx="919950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100" dirty="0">
                <a:solidFill>
                  <a:schemeClr val="bg1"/>
                </a:solidFill>
              </a:rPr>
              <a:t>Pitanja i odgovori</a:t>
            </a:r>
            <a:endParaRPr lang="fr-CA" sz="3100" dirty="0">
              <a:solidFill>
                <a:schemeClr val="bg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802DCF2-929C-4A1B-986F-1D1206AA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299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41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E61EB-EDCF-4FDB-A1B4-861254F04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628800"/>
            <a:ext cx="7925143" cy="446449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33F69FC-D120-4008-A2C5-B4B16CEF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06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411" y="1196752"/>
            <a:ext cx="8960055" cy="1143000"/>
          </a:xfrm>
        </p:spPr>
        <p:txBody>
          <a:bodyPr>
            <a:normAutofit fontScale="90000"/>
          </a:bodyPr>
          <a:lstStyle/>
          <a:p>
            <a:br>
              <a:rPr lang="hr-HR" sz="2000" dirty="0"/>
            </a:br>
            <a:r>
              <a:rPr lang="hr-HR" sz="2000" kern="0" dirty="0"/>
              <a:t>Pretvaranjem podataka u informacije omogućeno je donošenje kvalitetnijih poslovnih odluka</a:t>
            </a:r>
            <a:br>
              <a:rPr lang="en-US" sz="2000" kern="0" dirty="0"/>
            </a:br>
            <a:br>
              <a:rPr lang="hr-HR" sz="2000" dirty="0"/>
            </a:br>
            <a:r>
              <a:rPr lang="en-US" sz="2000" dirty="0">
                <a:solidFill>
                  <a:prstClr val="white"/>
                </a:solidFill>
              </a:rPr>
              <a:t>The EcoStruxure.io Platform maximizes the value of data</a:t>
            </a:r>
            <a:br>
              <a:rPr lang="en-US" sz="2000" dirty="0">
                <a:solidFill>
                  <a:prstClr val="white"/>
                </a:solidFill>
              </a:rPr>
            </a:br>
            <a:br>
              <a:rPr lang="en-US" sz="2000" dirty="0"/>
            </a:br>
            <a:endParaRPr lang="hr-HR" sz="20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77D64F83-8348-46E0-AFAD-8116B0B276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 t="10236" b="5415"/>
          <a:stretch>
            <a:fillRect/>
          </a:stretch>
        </p:blipFill>
        <p:spPr bwMode="auto">
          <a:xfrm>
            <a:off x="314470" y="1696244"/>
            <a:ext cx="8578010" cy="482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1D568E-029D-490E-BB05-A6E09B419628}"/>
              </a:ext>
            </a:extLst>
          </p:cNvPr>
          <p:cNvSpPr/>
          <p:nvPr/>
        </p:nvSpPr>
        <p:spPr>
          <a:xfrm>
            <a:off x="314470" y="1695209"/>
            <a:ext cx="8578010" cy="482205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rtlCol="0" anchor="ctr"/>
          <a:lstStyle/>
          <a:p>
            <a:pPr algn="ctr" defTabSz="456915">
              <a:defRPr/>
            </a:pPr>
            <a:endParaRPr lang="en-US" sz="1350" kern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A32C2E-1456-4A69-A9F3-7B6D422DE73B}"/>
              </a:ext>
            </a:extLst>
          </p:cNvPr>
          <p:cNvSpPr/>
          <p:nvPr/>
        </p:nvSpPr>
        <p:spPr>
          <a:xfrm>
            <a:off x="1469096" y="3419689"/>
            <a:ext cx="1214375" cy="16459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t"/>
          <a:lstStyle/>
          <a:p>
            <a:pPr algn="ctr" defTabSz="456951"/>
            <a:r>
              <a:rPr lang="hr-HR" sz="1400" b="1" kern="0" dirty="0">
                <a:solidFill>
                  <a:prstClr val="white"/>
                </a:solidFill>
              </a:rPr>
              <a:t>POVEZATI</a:t>
            </a:r>
            <a:endParaRPr lang="en-US" sz="14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r>
              <a:rPr lang="hr-HR" sz="1100" b="1" kern="0" dirty="0">
                <a:solidFill>
                  <a:prstClr val="white"/>
                </a:solidFill>
              </a:rPr>
              <a:t>Povezati sve uređaje iz kojih možemo dobiti podatke</a:t>
            </a:r>
            <a:endParaRPr lang="en-US" sz="1100" b="1" kern="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0CBBA2-61B2-4669-8FFB-BE1DF6D8AB93}"/>
              </a:ext>
            </a:extLst>
          </p:cNvPr>
          <p:cNvSpPr/>
          <p:nvPr/>
        </p:nvSpPr>
        <p:spPr>
          <a:xfrm>
            <a:off x="3118558" y="3376232"/>
            <a:ext cx="1228380" cy="1757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t"/>
          <a:lstStyle/>
          <a:p>
            <a:pPr algn="ctr" defTabSz="456951"/>
            <a:r>
              <a:rPr lang="hr-HR" sz="1400" b="1" kern="0" dirty="0">
                <a:solidFill>
                  <a:prstClr val="white"/>
                </a:solidFill>
              </a:rPr>
              <a:t>PRIKUPITI</a:t>
            </a:r>
            <a:endParaRPr lang="en-US" sz="14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r>
              <a:rPr lang="hr-HR" sz="1100" b="1" kern="0" dirty="0">
                <a:solidFill>
                  <a:prstClr val="white"/>
                </a:solidFill>
              </a:rPr>
              <a:t>Prikupiti sve kritične podatke sa svih nivoa proizvodnje</a:t>
            </a:r>
            <a:endParaRPr lang="en-US" sz="1100" b="1" kern="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E2741-9A6E-4971-B15E-DB8E30573814}"/>
              </a:ext>
            </a:extLst>
          </p:cNvPr>
          <p:cNvSpPr/>
          <p:nvPr/>
        </p:nvSpPr>
        <p:spPr>
          <a:xfrm>
            <a:off x="4746188" y="3384319"/>
            <a:ext cx="1305330" cy="16459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t"/>
          <a:lstStyle/>
          <a:p>
            <a:pPr algn="ctr" defTabSz="456951"/>
            <a:r>
              <a:rPr lang="hr-HR" sz="1400" b="1" kern="0" dirty="0">
                <a:solidFill>
                  <a:prstClr val="white"/>
                </a:solidFill>
              </a:rPr>
              <a:t>ANALIZIRATI</a:t>
            </a:r>
            <a:endParaRPr lang="en-US" sz="14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r>
              <a:rPr lang="hr-HR" sz="1000" b="1" kern="0" dirty="0">
                <a:solidFill>
                  <a:prstClr val="white"/>
                </a:solidFill>
              </a:rPr>
              <a:t>Analizom podataka doći od vrijednih informacija</a:t>
            </a:r>
            <a:endParaRPr lang="en-US" sz="1000" b="1" kern="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758937-556E-4145-AB80-2DD1425FA4C4}"/>
              </a:ext>
            </a:extLst>
          </p:cNvPr>
          <p:cNvSpPr/>
          <p:nvPr/>
        </p:nvSpPr>
        <p:spPr>
          <a:xfrm>
            <a:off x="6468648" y="3365129"/>
            <a:ext cx="1225687" cy="16752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t"/>
          <a:lstStyle/>
          <a:p>
            <a:pPr algn="ctr" defTabSz="456951"/>
            <a:r>
              <a:rPr lang="hr-HR" sz="1400" b="1" kern="0" dirty="0">
                <a:solidFill>
                  <a:prstClr val="white"/>
                </a:solidFill>
              </a:rPr>
              <a:t>PODUZETI AKCIJU</a:t>
            </a:r>
            <a:endParaRPr lang="en-US" sz="14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endParaRPr lang="hr-HR" sz="1000" b="1" kern="0" dirty="0">
              <a:solidFill>
                <a:prstClr val="white"/>
              </a:solidFill>
            </a:endParaRPr>
          </a:p>
          <a:p>
            <a:pPr algn="ctr" defTabSz="456951"/>
            <a:r>
              <a:rPr lang="hr-HR" sz="1000" b="1" kern="0" dirty="0">
                <a:solidFill>
                  <a:prstClr val="white"/>
                </a:solidFill>
              </a:rPr>
              <a:t>Pokrenuti akcije kroz ‘’ real time’ kontrolu učinaka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AEC3F5B-3897-44FA-A62E-B96C3886B166}"/>
              </a:ext>
            </a:extLst>
          </p:cNvPr>
          <p:cNvSpPr>
            <a:spLocks/>
          </p:cNvSpPr>
          <p:nvPr/>
        </p:nvSpPr>
        <p:spPr bwMode="auto">
          <a:xfrm>
            <a:off x="1928871" y="3745216"/>
            <a:ext cx="378239" cy="387958"/>
          </a:xfrm>
          <a:custGeom>
            <a:avLst/>
            <a:gdLst/>
            <a:ahLst/>
            <a:cxnLst>
              <a:cxn ang="0">
                <a:pos x="306" y="419"/>
              </a:cxn>
              <a:cxn ang="0">
                <a:pos x="363" y="378"/>
              </a:cxn>
              <a:cxn ang="0">
                <a:pos x="314" y="231"/>
              </a:cxn>
              <a:cxn ang="0">
                <a:pos x="294" y="233"/>
              </a:cxn>
              <a:cxn ang="0">
                <a:pos x="273" y="235"/>
              </a:cxn>
              <a:cxn ang="0">
                <a:pos x="261" y="241"/>
              </a:cxn>
              <a:cxn ang="0">
                <a:pos x="242" y="245"/>
              </a:cxn>
              <a:cxn ang="0">
                <a:pos x="227" y="250"/>
              </a:cxn>
              <a:cxn ang="0">
                <a:pos x="202" y="254"/>
              </a:cxn>
              <a:cxn ang="0">
                <a:pos x="168" y="199"/>
              </a:cxn>
              <a:cxn ang="0">
                <a:pos x="216" y="320"/>
              </a:cxn>
              <a:cxn ang="0">
                <a:pos x="199" y="338"/>
              </a:cxn>
              <a:cxn ang="0">
                <a:pos x="154" y="331"/>
              </a:cxn>
              <a:cxn ang="0">
                <a:pos x="158" y="337"/>
              </a:cxn>
              <a:cxn ang="0">
                <a:pos x="148" y="362"/>
              </a:cxn>
              <a:cxn ang="0">
                <a:pos x="178" y="3"/>
              </a:cxn>
              <a:cxn ang="0">
                <a:pos x="368" y="176"/>
              </a:cxn>
              <a:cxn ang="0">
                <a:pos x="353" y="190"/>
              </a:cxn>
              <a:cxn ang="0">
                <a:pos x="273" y="173"/>
              </a:cxn>
              <a:cxn ang="0">
                <a:pos x="161" y="102"/>
              </a:cxn>
              <a:cxn ang="0">
                <a:pos x="134" y="252"/>
              </a:cxn>
              <a:cxn ang="0">
                <a:pos x="118" y="273"/>
              </a:cxn>
              <a:cxn ang="0">
                <a:pos x="153" y="77"/>
              </a:cxn>
              <a:cxn ang="0">
                <a:pos x="298" y="159"/>
              </a:cxn>
              <a:cxn ang="0">
                <a:pos x="291" y="70"/>
              </a:cxn>
              <a:cxn ang="0">
                <a:pos x="31" y="191"/>
              </a:cxn>
              <a:cxn ang="0">
                <a:pos x="131" y="318"/>
              </a:cxn>
              <a:cxn ang="0">
                <a:pos x="180" y="304"/>
              </a:cxn>
              <a:cxn ang="0">
                <a:pos x="136" y="204"/>
              </a:cxn>
              <a:cxn ang="0">
                <a:pos x="193" y="177"/>
              </a:cxn>
              <a:cxn ang="0">
                <a:pos x="215" y="219"/>
              </a:cxn>
              <a:cxn ang="0">
                <a:pos x="246" y="217"/>
              </a:cxn>
              <a:cxn ang="0">
                <a:pos x="281" y="208"/>
              </a:cxn>
              <a:cxn ang="0">
                <a:pos x="333" y="213"/>
              </a:cxn>
              <a:cxn ang="0">
                <a:pos x="391" y="385"/>
              </a:cxn>
              <a:cxn ang="0">
                <a:pos x="324" y="425"/>
              </a:cxn>
            </a:cxnLst>
            <a:rect l="0" t="0" r="r" b="b"/>
            <a:pathLst>
              <a:path w="392" h="427">
                <a:moveTo>
                  <a:pt x="318" y="427"/>
                </a:moveTo>
                <a:cubicBezTo>
                  <a:pt x="313" y="427"/>
                  <a:pt x="308" y="424"/>
                  <a:pt x="306" y="419"/>
                </a:cubicBezTo>
                <a:cubicBezTo>
                  <a:pt x="303" y="412"/>
                  <a:pt x="306" y="404"/>
                  <a:pt x="313" y="401"/>
                </a:cubicBezTo>
                <a:cubicBezTo>
                  <a:pt x="363" y="378"/>
                  <a:pt x="363" y="378"/>
                  <a:pt x="363" y="378"/>
                </a:cubicBezTo>
                <a:cubicBezTo>
                  <a:pt x="351" y="267"/>
                  <a:pt x="339" y="255"/>
                  <a:pt x="323" y="239"/>
                </a:cubicBezTo>
                <a:cubicBezTo>
                  <a:pt x="320" y="237"/>
                  <a:pt x="317" y="234"/>
                  <a:pt x="314" y="231"/>
                </a:cubicBezTo>
                <a:cubicBezTo>
                  <a:pt x="311" y="228"/>
                  <a:pt x="308" y="225"/>
                  <a:pt x="304" y="225"/>
                </a:cubicBezTo>
                <a:cubicBezTo>
                  <a:pt x="300" y="225"/>
                  <a:pt x="296" y="230"/>
                  <a:pt x="294" y="233"/>
                </a:cubicBezTo>
                <a:cubicBezTo>
                  <a:pt x="292" y="236"/>
                  <a:pt x="288" y="238"/>
                  <a:pt x="284" y="239"/>
                </a:cubicBezTo>
                <a:cubicBezTo>
                  <a:pt x="280" y="239"/>
                  <a:pt x="276" y="238"/>
                  <a:pt x="273" y="235"/>
                </a:cubicBezTo>
                <a:cubicBezTo>
                  <a:pt x="272" y="233"/>
                  <a:pt x="270" y="232"/>
                  <a:pt x="270" y="232"/>
                </a:cubicBezTo>
                <a:cubicBezTo>
                  <a:pt x="267" y="233"/>
                  <a:pt x="263" y="238"/>
                  <a:pt x="261" y="241"/>
                </a:cubicBezTo>
                <a:cubicBezTo>
                  <a:pt x="259" y="244"/>
                  <a:pt x="256" y="246"/>
                  <a:pt x="252" y="247"/>
                </a:cubicBezTo>
                <a:cubicBezTo>
                  <a:pt x="248" y="248"/>
                  <a:pt x="245" y="247"/>
                  <a:pt x="242" y="245"/>
                </a:cubicBezTo>
                <a:cubicBezTo>
                  <a:pt x="234" y="240"/>
                  <a:pt x="231" y="240"/>
                  <a:pt x="231" y="240"/>
                </a:cubicBezTo>
                <a:cubicBezTo>
                  <a:pt x="229" y="241"/>
                  <a:pt x="228" y="247"/>
                  <a:pt x="227" y="250"/>
                </a:cubicBezTo>
                <a:cubicBezTo>
                  <a:pt x="227" y="256"/>
                  <a:pt x="222" y="261"/>
                  <a:pt x="216" y="262"/>
                </a:cubicBezTo>
                <a:cubicBezTo>
                  <a:pt x="210" y="263"/>
                  <a:pt x="204" y="260"/>
                  <a:pt x="202" y="254"/>
                </a:cubicBezTo>
                <a:cubicBezTo>
                  <a:pt x="177" y="199"/>
                  <a:pt x="177" y="199"/>
                  <a:pt x="177" y="199"/>
                </a:cubicBezTo>
                <a:cubicBezTo>
                  <a:pt x="174" y="198"/>
                  <a:pt x="171" y="198"/>
                  <a:pt x="168" y="199"/>
                </a:cubicBezTo>
                <a:cubicBezTo>
                  <a:pt x="166" y="200"/>
                  <a:pt x="164" y="203"/>
                  <a:pt x="163" y="205"/>
                </a:cubicBezTo>
                <a:cubicBezTo>
                  <a:pt x="216" y="320"/>
                  <a:pt x="216" y="320"/>
                  <a:pt x="216" y="320"/>
                </a:cubicBezTo>
                <a:cubicBezTo>
                  <a:pt x="219" y="325"/>
                  <a:pt x="218" y="331"/>
                  <a:pt x="214" y="335"/>
                </a:cubicBezTo>
                <a:cubicBezTo>
                  <a:pt x="210" y="339"/>
                  <a:pt x="204" y="340"/>
                  <a:pt x="199" y="338"/>
                </a:cubicBezTo>
                <a:cubicBezTo>
                  <a:pt x="199" y="338"/>
                  <a:pt x="191" y="335"/>
                  <a:pt x="167" y="329"/>
                </a:cubicBezTo>
                <a:cubicBezTo>
                  <a:pt x="160" y="327"/>
                  <a:pt x="155" y="329"/>
                  <a:pt x="154" y="331"/>
                </a:cubicBezTo>
                <a:cubicBezTo>
                  <a:pt x="153" y="333"/>
                  <a:pt x="153" y="334"/>
                  <a:pt x="154" y="335"/>
                </a:cubicBezTo>
                <a:cubicBezTo>
                  <a:pt x="158" y="337"/>
                  <a:pt x="158" y="337"/>
                  <a:pt x="158" y="337"/>
                </a:cubicBezTo>
                <a:cubicBezTo>
                  <a:pt x="163" y="341"/>
                  <a:pt x="165" y="347"/>
                  <a:pt x="163" y="353"/>
                </a:cubicBezTo>
                <a:cubicBezTo>
                  <a:pt x="161" y="359"/>
                  <a:pt x="154" y="363"/>
                  <a:pt x="148" y="362"/>
                </a:cubicBezTo>
                <a:cubicBezTo>
                  <a:pt x="67" y="344"/>
                  <a:pt x="8" y="274"/>
                  <a:pt x="5" y="192"/>
                </a:cubicBezTo>
                <a:cubicBezTo>
                  <a:pt x="0" y="92"/>
                  <a:pt x="78" y="7"/>
                  <a:pt x="178" y="3"/>
                </a:cubicBezTo>
                <a:cubicBezTo>
                  <a:pt x="227" y="0"/>
                  <a:pt x="273" y="17"/>
                  <a:pt x="309" y="50"/>
                </a:cubicBezTo>
                <a:cubicBezTo>
                  <a:pt x="345" y="83"/>
                  <a:pt x="366" y="128"/>
                  <a:pt x="368" y="176"/>
                </a:cubicBezTo>
                <a:cubicBezTo>
                  <a:pt x="368" y="180"/>
                  <a:pt x="366" y="183"/>
                  <a:pt x="364" y="186"/>
                </a:cubicBezTo>
                <a:cubicBezTo>
                  <a:pt x="361" y="189"/>
                  <a:pt x="357" y="190"/>
                  <a:pt x="353" y="190"/>
                </a:cubicBezTo>
                <a:cubicBezTo>
                  <a:pt x="285" y="185"/>
                  <a:pt x="285" y="185"/>
                  <a:pt x="285" y="185"/>
                </a:cubicBezTo>
                <a:cubicBezTo>
                  <a:pt x="279" y="184"/>
                  <a:pt x="274" y="179"/>
                  <a:pt x="273" y="173"/>
                </a:cubicBezTo>
                <a:cubicBezTo>
                  <a:pt x="270" y="145"/>
                  <a:pt x="252" y="120"/>
                  <a:pt x="227" y="107"/>
                </a:cubicBezTo>
                <a:cubicBezTo>
                  <a:pt x="206" y="97"/>
                  <a:pt x="183" y="95"/>
                  <a:pt x="161" y="102"/>
                </a:cubicBezTo>
                <a:cubicBezTo>
                  <a:pt x="139" y="109"/>
                  <a:pt x="121" y="124"/>
                  <a:pt x="111" y="145"/>
                </a:cubicBezTo>
                <a:cubicBezTo>
                  <a:pt x="92" y="181"/>
                  <a:pt x="102" y="226"/>
                  <a:pt x="134" y="252"/>
                </a:cubicBezTo>
                <a:cubicBezTo>
                  <a:pt x="140" y="256"/>
                  <a:pt x="141" y="265"/>
                  <a:pt x="137" y="270"/>
                </a:cubicBezTo>
                <a:cubicBezTo>
                  <a:pt x="132" y="276"/>
                  <a:pt x="124" y="277"/>
                  <a:pt x="118" y="273"/>
                </a:cubicBezTo>
                <a:cubicBezTo>
                  <a:pt x="76" y="239"/>
                  <a:pt x="63" y="181"/>
                  <a:pt x="87" y="133"/>
                </a:cubicBezTo>
                <a:cubicBezTo>
                  <a:pt x="101" y="106"/>
                  <a:pt x="124" y="86"/>
                  <a:pt x="153" y="77"/>
                </a:cubicBezTo>
                <a:cubicBezTo>
                  <a:pt x="182" y="67"/>
                  <a:pt x="212" y="70"/>
                  <a:pt x="239" y="83"/>
                </a:cubicBezTo>
                <a:cubicBezTo>
                  <a:pt x="269" y="99"/>
                  <a:pt x="290" y="126"/>
                  <a:pt x="298" y="159"/>
                </a:cubicBezTo>
                <a:cubicBezTo>
                  <a:pt x="340" y="162"/>
                  <a:pt x="340" y="162"/>
                  <a:pt x="340" y="162"/>
                </a:cubicBezTo>
                <a:cubicBezTo>
                  <a:pt x="335" y="127"/>
                  <a:pt x="318" y="94"/>
                  <a:pt x="291" y="70"/>
                </a:cubicBezTo>
                <a:cubicBezTo>
                  <a:pt x="260" y="42"/>
                  <a:pt x="221" y="27"/>
                  <a:pt x="179" y="29"/>
                </a:cubicBezTo>
                <a:cubicBezTo>
                  <a:pt x="94" y="33"/>
                  <a:pt x="28" y="105"/>
                  <a:pt x="31" y="191"/>
                </a:cubicBezTo>
                <a:cubicBezTo>
                  <a:pt x="34" y="252"/>
                  <a:pt x="72" y="305"/>
                  <a:pt x="127" y="327"/>
                </a:cubicBezTo>
                <a:cubicBezTo>
                  <a:pt x="128" y="324"/>
                  <a:pt x="129" y="321"/>
                  <a:pt x="131" y="318"/>
                </a:cubicBezTo>
                <a:cubicBezTo>
                  <a:pt x="139" y="304"/>
                  <a:pt x="155" y="298"/>
                  <a:pt x="174" y="303"/>
                </a:cubicBezTo>
                <a:cubicBezTo>
                  <a:pt x="176" y="303"/>
                  <a:pt x="178" y="304"/>
                  <a:pt x="180" y="304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36" y="210"/>
                  <a:pt x="136" y="207"/>
                  <a:pt x="136" y="204"/>
                </a:cubicBezTo>
                <a:cubicBezTo>
                  <a:pt x="136" y="202"/>
                  <a:pt x="140" y="183"/>
                  <a:pt x="156" y="175"/>
                </a:cubicBezTo>
                <a:cubicBezTo>
                  <a:pt x="163" y="172"/>
                  <a:pt x="176" y="169"/>
                  <a:pt x="193" y="177"/>
                </a:cubicBezTo>
                <a:cubicBezTo>
                  <a:pt x="195" y="179"/>
                  <a:pt x="198" y="181"/>
                  <a:pt x="199" y="184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16" y="218"/>
                  <a:pt x="218" y="217"/>
                  <a:pt x="219" y="216"/>
                </a:cubicBezTo>
                <a:cubicBezTo>
                  <a:pt x="227" y="213"/>
                  <a:pt x="236" y="213"/>
                  <a:pt x="246" y="217"/>
                </a:cubicBezTo>
                <a:cubicBezTo>
                  <a:pt x="251" y="212"/>
                  <a:pt x="258" y="207"/>
                  <a:pt x="267" y="206"/>
                </a:cubicBezTo>
                <a:cubicBezTo>
                  <a:pt x="270" y="205"/>
                  <a:pt x="275" y="206"/>
                  <a:pt x="281" y="208"/>
                </a:cubicBezTo>
                <a:cubicBezTo>
                  <a:pt x="286" y="203"/>
                  <a:pt x="293" y="199"/>
                  <a:pt x="302" y="198"/>
                </a:cubicBezTo>
                <a:cubicBezTo>
                  <a:pt x="310" y="198"/>
                  <a:pt x="322" y="200"/>
                  <a:pt x="333" y="213"/>
                </a:cubicBezTo>
                <a:cubicBezTo>
                  <a:pt x="336" y="215"/>
                  <a:pt x="339" y="218"/>
                  <a:pt x="341" y="220"/>
                </a:cubicBezTo>
                <a:cubicBezTo>
                  <a:pt x="362" y="240"/>
                  <a:pt x="378" y="256"/>
                  <a:pt x="391" y="385"/>
                </a:cubicBezTo>
                <a:cubicBezTo>
                  <a:pt x="392" y="390"/>
                  <a:pt x="388" y="396"/>
                  <a:pt x="383" y="398"/>
                </a:cubicBezTo>
                <a:cubicBezTo>
                  <a:pt x="324" y="425"/>
                  <a:pt x="324" y="425"/>
                  <a:pt x="324" y="425"/>
                </a:cubicBezTo>
                <a:cubicBezTo>
                  <a:pt x="322" y="426"/>
                  <a:pt x="320" y="427"/>
                  <a:pt x="318" y="42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8565" tIns="34283" rIns="68565" bIns="34283" numCol="1" anchor="t" anchorCtr="0" compatLnSpc="1">
            <a:prstTxWarp prst="textNoShape">
              <a:avLst/>
            </a:prstTxWarp>
          </a:bodyPr>
          <a:lstStyle/>
          <a:p>
            <a:pPr defTabSz="685657"/>
            <a:endParaRPr lang="en-US" sz="1425" kern="0" dirty="0">
              <a:solidFill>
                <a:srgbClr val="87D200"/>
              </a:solidFill>
            </a:endParaRPr>
          </a:p>
        </p:txBody>
      </p:sp>
      <p:sp>
        <p:nvSpPr>
          <p:cNvPr id="20" name="Freeform 449">
            <a:extLst>
              <a:ext uri="{FF2B5EF4-FFF2-40B4-BE49-F238E27FC236}">
                <a16:creationId xmlns:a16="http://schemas.microsoft.com/office/drawing/2014/main" id="{EE688F20-7578-448A-81F8-F97EF66CABF5}"/>
              </a:ext>
            </a:extLst>
          </p:cNvPr>
          <p:cNvSpPr>
            <a:spLocks/>
          </p:cNvSpPr>
          <p:nvPr/>
        </p:nvSpPr>
        <p:spPr bwMode="auto">
          <a:xfrm>
            <a:off x="3535566" y="3650733"/>
            <a:ext cx="293765" cy="556428"/>
          </a:xfrm>
          <a:custGeom>
            <a:avLst/>
            <a:gdLst/>
            <a:ahLst/>
            <a:cxnLst>
              <a:cxn ang="0">
                <a:pos x="129" y="2"/>
              </a:cxn>
              <a:cxn ang="0">
                <a:pos x="16" y="54"/>
              </a:cxn>
              <a:cxn ang="0">
                <a:pos x="16" y="77"/>
              </a:cxn>
              <a:cxn ang="0">
                <a:pos x="128" y="127"/>
              </a:cxn>
              <a:cxn ang="0">
                <a:pos x="176" y="119"/>
              </a:cxn>
              <a:cxn ang="0">
                <a:pos x="118" y="143"/>
              </a:cxn>
              <a:cxn ang="0">
                <a:pos x="115" y="145"/>
              </a:cxn>
              <a:cxn ang="0">
                <a:pos x="114" y="146"/>
              </a:cxn>
              <a:cxn ang="0">
                <a:pos x="113" y="147"/>
              </a:cxn>
              <a:cxn ang="0">
                <a:pos x="112" y="148"/>
              </a:cxn>
              <a:cxn ang="0">
                <a:pos x="112" y="148"/>
              </a:cxn>
              <a:cxn ang="0">
                <a:pos x="111" y="149"/>
              </a:cxn>
              <a:cxn ang="0">
                <a:pos x="111" y="150"/>
              </a:cxn>
              <a:cxn ang="0">
                <a:pos x="110" y="155"/>
              </a:cxn>
              <a:cxn ang="0">
                <a:pos x="110" y="196"/>
              </a:cxn>
              <a:cxn ang="0">
                <a:pos x="128" y="208"/>
              </a:cxn>
              <a:cxn ang="0">
                <a:pos x="177" y="200"/>
              </a:cxn>
              <a:cxn ang="0">
                <a:pos x="110" y="236"/>
              </a:cxn>
              <a:cxn ang="0">
                <a:pos x="116" y="288"/>
              </a:cxn>
              <a:cxn ang="0">
                <a:pos x="177" y="270"/>
              </a:cxn>
              <a:cxn ang="0">
                <a:pos x="119" y="305"/>
              </a:cxn>
              <a:cxn ang="0">
                <a:pos x="110" y="358"/>
              </a:cxn>
              <a:cxn ang="0">
                <a:pos x="128" y="370"/>
              </a:cxn>
              <a:cxn ang="0">
                <a:pos x="177" y="362"/>
              </a:cxn>
              <a:cxn ang="0">
                <a:pos x="111" y="404"/>
              </a:cxn>
              <a:cxn ang="0">
                <a:pos x="128" y="411"/>
              </a:cxn>
              <a:cxn ang="0">
                <a:pos x="203" y="371"/>
              </a:cxn>
              <a:cxn ang="0">
                <a:pos x="197" y="320"/>
              </a:cxn>
              <a:cxn ang="0">
                <a:pos x="136" y="338"/>
              </a:cxn>
              <a:cxn ang="0">
                <a:pos x="195" y="302"/>
              </a:cxn>
              <a:cxn ang="0">
                <a:pos x="203" y="250"/>
              </a:cxn>
              <a:cxn ang="0">
                <a:pos x="185" y="237"/>
              </a:cxn>
              <a:cxn ang="0">
                <a:pos x="136" y="245"/>
              </a:cxn>
              <a:cxn ang="0">
                <a:pos x="203" y="209"/>
              </a:cxn>
              <a:cxn ang="0">
                <a:pos x="197" y="158"/>
              </a:cxn>
              <a:cxn ang="0">
                <a:pos x="136" y="176"/>
              </a:cxn>
              <a:cxn ang="0">
                <a:pos x="195" y="140"/>
              </a:cxn>
              <a:cxn ang="0">
                <a:pos x="203" y="88"/>
              </a:cxn>
              <a:cxn ang="0">
                <a:pos x="185" y="75"/>
              </a:cxn>
              <a:cxn ang="0">
                <a:pos x="52" y="65"/>
              </a:cxn>
              <a:cxn ang="0">
                <a:pos x="212" y="74"/>
              </a:cxn>
              <a:cxn ang="0">
                <a:pos x="123" y="424"/>
              </a:cxn>
              <a:cxn ang="0">
                <a:pos x="27" y="129"/>
              </a:cxn>
              <a:cxn ang="0">
                <a:pos x="0" y="129"/>
              </a:cxn>
              <a:cxn ang="0">
                <a:pos x="7" y="398"/>
              </a:cxn>
              <a:cxn ang="0">
                <a:pos x="123" y="452"/>
              </a:cxn>
              <a:cxn ang="0">
                <a:pos x="231" y="406"/>
              </a:cxn>
              <a:cxn ang="0">
                <a:pos x="239" y="65"/>
              </a:cxn>
            </a:cxnLst>
            <a:rect l="0" t="0" r="r" b="b"/>
            <a:pathLst>
              <a:path w="239" h="452">
                <a:moveTo>
                  <a:pt x="231" y="54"/>
                </a:moveTo>
                <a:cubicBezTo>
                  <a:pt x="129" y="2"/>
                  <a:pt x="129" y="2"/>
                  <a:pt x="129" y="2"/>
                </a:cubicBezTo>
                <a:cubicBezTo>
                  <a:pt x="125" y="0"/>
                  <a:pt x="120" y="1"/>
                  <a:pt x="117" y="2"/>
                </a:cubicBezTo>
                <a:cubicBezTo>
                  <a:pt x="16" y="54"/>
                  <a:pt x="16" y="54"/>
                  <a:pt x="16" y="54"/>
                </a:cubicBezTo>
                <a:cubicBezTo>
                  <a:pt x="12" y="56"/>
                  <a:pt x="9" y="61"/>
                  <a:pt x="9" y="66"/>
                </a:cubicBezTo>
                <a:cubicBezTo>
                  <a:pt x="9" y="71"/>
                  <a:pt x="12" y="75"/>
                  <a:pt x="16" y="77"/>
                </a:cubicBezTo>
                <a:cubicBezTo>
                  <a:pt x="117" y="127"/>
                  <a:pt x="117" y="127"/>
                  <a:pt x="117" y="127"/>
                </a:cubicBezTo>
                <a:cubicBezTo>
                  <a:pt x="120" y="128"/>
                  <a:pt x="124" y="128"/>
                  <a:pt x="128" y="127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19"/>
                  <a:pt x="176" y="119"/>
                  <a:pt x="176" y="119"/>
                </a:cubicBezTo>
                <a:cubicBezTo>
                  <a:pt x="118" y="143"/>
                  <a:pt x="118" y="143"/>
                  <a:pt x="118" y="143"/>
                </a:cubicBezTo>
                <a:cubicBezTo>
                  <a:pt x="118" y="143"/>
                  <a:pt x="118" y="143"/>
                  <a:pt x="118" y="143"/>
                </a:cubicBezTo>
                <a:cubicBezTo>
                  <a:pt x="117" y="143"/>
                  <a:pt x="116" y="144"/>
                  <a:pt x="115" y="144"/>
                </a:cubicBezTo>
                <a:cubicBezTo>
                  <a:pt x="115" y="145"/>
                  <a:pt x="115" y="145"/>
                  <a:pt x="115" y="145"/>
                </a:cubicBezTo>
                <a:cubicBezTo>
                  <a:pt x="115" y="145"/>
                  <a:pt x="114" y="145"/>
                  <a:pt x="114" y="145"/>
                </a:cubicBezTo>
                <a:cubicBezTo>
                  <a:pt x="114" y="145"/>
                  <a:pt x="114" y="146"/>
                  <a:pt x="114" y="146"/>
                </a:cubicBezTo>
                <a:cubicBezTo>
                  <a:pt x="114" y="146"/>
                  <a:pt x="114" y="146"/>
                  <a:pt x="113" y="146"/>
                </a:cubicBezTo>
                <a:cubicBezTo>
                  <a:pt x="113" y="146"/>
                  <a:pt x="113" y="146"/>
                  <a:pt x="113" y="147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2" y="147"/>
                  <a:pt x="112" y="147"/>
                  <a:pt x="112" y="148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111" y="149"/>
                  <a:pt x="111" y="149"/>
                  <a:pt x="111" y="149"/>
                </a:cubicBezTo>
                <a:cubicBezTo>
                  <a:pt x="111" y="149"/>
                  <a:pt x="111" y="149"/>
                  <a:pt x="111" y="149"/>
                </a:cubicBezTo>
                <a:cubicBezTo>
                  <a:pt x="111" y="150"/>
                  <a:pt x="111" y="150"/>
                  <a:pt x="111" y="150"/>
                </a:cubicBezTo>
                <a:cubicBezTo>
                  <a:pt x="111" y="150"/>
                  <a:pt x="111" y="150"/>
                  <a:pt x="111" y="150"/>
                </a:cubicBezTo>
                <a:cubicBezTo>
                  <a:pt x="110" y="151"/>
                  <a:pt x="110" y="152"/>
                  <a:pt x="110" y="153"/>
                </a:cubicBezTo>
                <a:cubicBezTo>
                  <a:pt x="110" y="154"/>
                  <a:pt x="110" y="155"/>
                  <a:pt x="110" y="155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0" y="196"/>
                  <a:pt x="110" y="196"/>
                  <a:pt x="110" y="196"/>
                </a:cubicBezTo>
                <a:cubicBezTo>
                  <a:pt x="110" y="200"/>
                  <a:pt x="112" y="204"/>
                  <a:pt x="116" y="207"/>
                </a:cubicBezTo>
                <a:cubicBezTo>
                  <a:pt x="119" y="209"/>
                  <a:pt x="124" y="210"/>
                  <a:pt x="128" y="208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200"/>
                  <a:pt x="177" y="200"/>
                  <a:pt x="177" y="200"/>
                </a:cubicBezTo>
                <a:cubicBezTo>
                  <a:pt x="119" y="224"/>
                  <a:pt x="119" y="224"/>
                  <a:pt x="119" y="224"/>
                </a:cubicBezTo>
                <a:cubicBezTo>
                  <a:pt x="114" y="225"/>
                  <a:pt x="110" y="230"/>
                  <a:pt x="110" y="236"/>
                </a:cubicBezTo>
                <a:cubicBezTo>
                  <a:pt x="110" y="277"/>
                  <a:pt x="110" y="277"/>
                  <a:pt x="110" y="277"/>
                </a:cubicBezTo>
                <a:cubicBezTo>
                  <a:pt x="110" y="281"/>
                  <a:pt x="112" y="285"/>
                  <a:pt x="116" y="288"/>
                </a:cubicBezTo>
                <a:cubicBezTo>
                  <a:pt x="119" y="290"/>
                  <a:pt x="124" y="291"/>
                  <a:pt x="128" y="289"/>
                </a:cubicBezTo>
                <a:cubicBezTo>
                  <a:pt x="177" y="270"/>
                  <a:pt x="177" y="270"/>
                  <a:pt x="177" y="270"/>
                </a:cubicBezTo>
                <a:cubicBezTo>
                  <a:pt x="177" y="281"/>
                  <a:pt x="177" y="281"/>
                  <a:pt x="177" y="281"/>
                </a:cubicBezTo>
                <a:cubicBezTo>
                  <a:pt x="119" y="305"/>
                  <a:pt x="119" y="305"/>
                  <a:pt x="119" y="305"/>
                </a:cubicBezTo>
                <a:cubicBezTo>
                  <a:pt x="114" y="306"/>
                  <a:pt x="110" y="311"/>
                  <a:pt x="110" y="317"/>
                </a:cubicBezTo>
                <a:cubicBezTo>
                  <a:pt x="110" y="358"/>
                  <a:pt x="110" y="358"/>
                  <a:pt x="110" y="358"/>
                </a:cubicBezTo>
                <a:cubicBezTo>
                  <a:pt x="110" y="362"/>
                  <a:pt x="112" y="366"/>
                  <a:pt x="116" y="369"/>
                </a:cubicBezTo>
                <a:cubicBezTo>
                  <a:pt x="119" y="371"/>
                  <a:pt x="124" y="372"/>
                  <a:pt x="128" y="370"/>
                </a:cubicBezTo>
                <a:cubicBezTo>
                  <a:pt x="177" y="351"/>
                  <a:pt x="177" y="351"/>
                  <a:pt x="177" y="351"/>
                </a:cubicBezTo>
                <a:cubicBezTo>
                  <a:pt x="177" y="362"/>
                  <a:pt x="177" y="362"/>
                  <a:pt x="177" y="362"/>
                </a:cubicBezTo>
                <a:cubicBezTo>
                  <a:pt x="118" y="386"/>
                  <a:pt x="118" y="386"/>
                  <a:pt x="118" y="386"/>
                </a:cubicBezTo>
                <a:cubicBezTo>
                  <a:pt x="111" y="389"/>
                  <a:pt x="108" y="397"/>
                  <a:pt x="111" y="404"/>
                </a:cubicBezTo>
                <a:cubicBezTo>
                  <a:pt x="113" y="409"/>
                  <a:pt x="118" y="412"/>
                  <a:pt x="123" y="412"/>
                </a:cubicBezTo>
                <a:cubicBezTo>
                  <a:pt x="125" y="412"/>
                  <a:pt x="127" y="411"/>
                  <a:pt x="128" y="411"/>
                </a:cubicBezTo>
                <a:cubicBezTo>
                  <a:pt x="195" y="383"/>
                  <a:pt x="195" y="383"/>
                  <a:pt x="195" y="383"/>
                </a:cubicBezTo>
                <a:cubicBezTo>
                  <a:pt x="200" y="381"/>
                  <a:pt x="203" y="376"/>
                  <a:pt x="203" y="371"/>
                </a:cubicBezTo>
                <a:cubicBezTo>
                  <a:pt x="203" y="331"/>
                  <a:pt x="203" y="331"/>
                  <a:pt x="203" y="331"/>
                </a:cubicBezTo>
                <a:cubicBezTo>
                  <a:pt x="203" y="326"/>
                  <a:pt x="201" y="322"/>
                  <a:pt x="197" y="320"/>
                </a:cubicBezTo>
                <a:cubicBezTo>
                  <a:pt x="194" y="317"/>
                  <a:pt x="189" y="317"/>
                  <a:pt x="185" y="318"/>
                </a:cubicBezTo>
                <a:cubicBezTo>
                  <a:pt x="136" y="338"/>
                  <a:pt x="136" y="338"/>
                  <a:pt x="136" y="338"/>
                </a:cubicBezTo>
                <a:cubicBezTo>
                  <a:pt x="136" y="326"/>
                  <a:pt x="136" y="326"/>
                  <a:pt x="136" y="326"/>
                </a:cubicBezTo>
                <a:cubicBezTo>
                  <a:pt x="195" y="302"/>
                  <a:pt x="195" y="302"/>
                  <a:pt x="195" y="302"/>
                </a:cubicBezTo>
                <a:cubicBezTo>
                  <a:pt x="200" y="300"/>
                  <a:pt x="203" y="295"/>
                  <a:pt x="203" y="290"/>
                </a:cubicBezTo>
                <a:cubicBezTo>
                  <a:pt x="203" y="250"/>
                  <a:pt x="203" y="250"/>
                  <a:pt x="203" y="250"/>
                </a:cubicBezTo>
                <a:cubicBezTo>
                  <a:pt x="203" y="245"/>
                  <a:pt x="201" y="241"/>
                  <a:pt x="197" y="239"/>
                </a:cubicBezTo>
                <a:cubicBezTo>
                  <a:pt x="194" y="236"/>
                  <a:pt x="189" y="236"/>
                  <a:pt x="185" y="237"/>
                </a:cubicBezTo>
                <a:cubicBezTo>
                  <a:pt x="136" y="257"/>
                  <a:pt x="136" y="257"/>
                  <a:pt x="136" y="257"/>
                </a:cubicBezTo>
                <a:cubicBezTo>
                  <a:pt x="136" y="245"/>
                  <a:pt x="136" y="245"/>
                  <a:pt x="136" y="245"/>
                </a:cubicBezTo>
                <a:cubicBezTo>
                  <a:pt x="195" y="221"/>
                  <a:pt x="195" y="221"/>
                  <a:pt x="195" y="221"/>
                </a:cubicBezTo>
                <a:cubicBezTo>
                  <a:pt x="200" y="219"/>
                  <a:pt x="203" y="214"/>
                  <a:pt x="203" y="209"/>
                </a:cubicBezTo>
                <a:cubicBezTo>
                  <a:pt x="203" y="169"/>
                  <a:pt x="203" y="169"/>
                  <a:pt x="203" y="169"/>
                </a:cubicBezTo>
                <a:cubicBezTo>
                  <a:pt x="203" y="164"/>
                  <a:pt x="201" y="160"/>
                  <a:pt x="197" y="158"/>
                </a:cubicBezTo>
                <a:cubicBezTo>
                  <a:pt x="194" y="155"/>
                  <a:pt x="189" y="155"/>
                  <a:pt x="185" y="15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95" y="140"/>
                  <a:pt x="195" y="140"/>
                  <a:pt x="195" y="140"/>
                </a:cubicBezTo>
                <a:cubicBezTo>
                  <a:pt x="200" y="138"/>
                  <a:pt x="203" y="133"/>
                  <a:pt x="203" y="128"/>
                </a:cubicBezTo>
                <a:cubicBezTo>
                  <a:pt x="203" y="88"/>
                  <a:pt x="203" y="88"/>
                  <a:pt x="203" y="88"/>
                </a:cubicBezTo>
                <a:cubicBezTo>
                  <a:pt x="203" y="83"/>
                  <a:pt x="201" y="79"/>
                  <a:pt x="197" y="77"/>
                </a:cubicBezTo>
                <a:cubicBezTo>
                  <a:pt x="194" y="74"/>
                  <a:pt x="189" y="74"/>
                  <a:pt x="185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52" y="65"/>
                  <a:pt x="52" y="65"/>
                  <a:pt x="52" y="65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212" y="74"/>
                  <a:pt x="212" y="74"/>
                  <a:pt x="212" y="74"/>
                </a:cubicBezTo>
                <a:cubicBezTo>
                  <a:pt x="212" y="385"/>
                  <a:pt x="212" y="385"/>
                  <a:pt x="212" y="385"/>
                </a:cubicBezTo>
                <a:cubicBezTo>
                  <a:pt x="123" y="424"/>
                  <a:pt x="123" y="424"/>
                  <a:pt x="123" y="424"/>
                </a:cubicBezTo>
                <a:cubicBezTo>
                  <a:pt x="27" y="378"/>
                  <a:pt x="27" y="378"/>
                  <a:pt x="27" y="378"/>
                </a:cubicBezTo>
                <a:cubicBezTo>
                  <a:pt x="27" y="129"/>
                  <a:pt x="27" y="129"/>
                  <a:pt x="27" y="129"/>
                </a:cubicBezTo>
                <a:cubicBezTo>
                  <a:pt x="27" y="122"/>
                  <a:pt x="21" y="116"/>
                  <a:pt x="13" y="116"/>
                </a:cubicBezTo>
                <a:cubicBezTo>
                  <a:pt x="6" y="116"/>
                  <a:pt x="0" y="122"/>
                  <a:pt x="0" y="129"/>
                </a:cubicBezTo>
                <a:cubicBezTo>
                  <a:pt x="0" y="386"/>
                  <a:pt x="0" y="386"/>
                  <a:pt x="0" y="386"/>
                </a:cubicBezTo>
                <a:cubicBezTo>
                  <a:pt x="0" y="391"/>
                  <a:pt x="3" y="396"/>
                  <a:pt x="7" y="398"/>
                </a:cubicBezTo>
                <a:cubicBezTo>
                  <a:pt x="117" y="450"/>
                  <a:pt x="117" y="450"/>
                  <a:pt x="117" y="450"/>
                </a:cubicBezTo>
                <a:cubicBezTo>
                  <a:pt x="119" y="451"/>
                  <a:pt x="121" y="452"/>
                  <a:pt x="123" y="452"/>
                </a:cubicBezTo>
                <a:cubicBezTo>
                  <a:pt x="124" y="452"/>
                  <a:pt x="126" y="451"/>
                  <a:pt x="128" y="451"/>
                </a:cubicBezTo>
                <a:cubicBezTo>
                  <a:pt x="231" y="406"/>
                  <a:pt x="231" y="406"/>
                  <a:pt x="231" y="406"/>
                </a:cubicBezTo>
                <a:cubicBezTo>
                  <a:pt x="236" y="404"/>
                  <a:pt x="239" y="399"/>
                  <a:pt x="239" y="394"/>
                </a:cubicBezTo>
                <a:cubicBezTo>
                  <a:pt x="239" y="65"/>
                  <a:pt x="239" y="65"/>
                  <a:pt x="239" y="65"/>
                </a:cubicBezTo>
                <a:cubicBezTo>
                  <a:pt x="239" y="60"/>
                  <a:pt x="236" y="56"/>
                  <a:pt x="231" y="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8565" tIns="34283" rIns="68565" bIns="34283" numCol="1" anchor="t" anchorCtr="0" compatLnSpc="1">
            <a:prstTxWarp prst="textNoShape">
              <a:avLst/>
            </a:prstTxWarp>
          </a:bodyPr>
          <a:lstStyle/>
          <a:p>
            <a:pPr defTabSz="685657"/>
            <a:endParaRPr lang="en-US" sz="1425" kern="0" dirty="0">
              <a:solidFill>
                <a:srgbClr val="87D200"/>
              </a:solidFill>
            </a:endParaRPr>
          </a:p>
        </p:txBody>
      </p:sp>
      <p:pic>
        <p:nvPicPr>
          <p:cNvPr id="21" name="Picture 4" descr="https://www.mapr.com/sites/default/files/icon2-more-data_3.png">
            <a:extLst>
              <a:ext uri="{FF2B5EF4-FFF2-40B4-BE49-F238E27FC236}">
                <a16:creationId xmlns:a16="http://schemas.microsoft.com/office/drawing/2014/main" id="{9BDA6067-2D6E-4D78-B81A-25BE2BB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5061144" y="3762685"/>
            <a:ext cx="540374" cy="540514"/>
          </a:xfrm>
          <a:prstGeom prst="rect">
            <a:avLst/>
          </a:prstGeom>
          <a:noFill/>
        </p:spPr>
      </p:pic>
      <p:sp>
        <p:nvSpPr>
          <p:cNvPr id="22" name="Freeform 308">
            <a:extLst>
              <a:ext uri="{FF2B5EF4-FFF2-40B4-BE49-F238E27FC236}">
                <a16:creationId xmlns:a16="http://schemas.microsoft.com/office/drawing/2014/main" id="{C0660DC8-203E-47B2-A026-3D0DBE643C58}"/>
              </a:ext>
            </a:extLst>
          </p:cNvPr>
          <p:cNvSpPr>
            <a:spLocks/>
          </p:cNvSpPr>
          <p:nvPr/>
        </p:nvSpPr>
        <p:spPr bwMode="auto">
          <a:xfrm>
            <a:off x="6814115" y="3840905"/>
            <a:ext cx="462743" cy="472712"/>
          </a:xfrm>
          <a:custGeom>
            <a:avLst/>
            <a:gdLst/>
            <a:ahLst/>
            <a:cxnLst>
              <a:cxn ang="0">
                <a:pos x="409" y="267"/>
              </a:cxn>
              <a:cxn ang="0">
                <a:pos x="360" y="192"/>
              </a:cxn>
              <a:cxn ang="0">
                <a:pos x="313" y="178"/>
              </a:cxn>
              <a:cxn ang="0">
                <a:pos x="239" y="0"/>
              </a:cxn>
              <a:cxn ang="0">
                <a:pos x="183" y="192"/>
              </a:cxn>
              <a:cxn ang="0">
                <a:pos x="197" y="169"/>
              </a:cxn>
              <a:cxn ang="0">
                <a:pos x="239" y="26"/>
              </a:cxn>
              <a:cxn ang="0">
                <a:pos x="287" y="165"/>
              </a:cxn>
              <a:cxn ang="0">
                <a:pos x="309" y="220"/>
              </a:cxn>
              <a:cxn ang="0">
                <a:pos x="348" y="217"/>
              </a:cxn>
              <a:cxn ang="0">
                <a:pos x="429" y="390"/>
              </a:cxn>
              <a:cxn ang="0">
                <a:pos x="329" y="392"/>
              </a:cxn>
              <a:cxn ang="0">
                <a:pos x="235" y="367"/>
              </a:cxn>
              <a:cxn ang="0">
                <a:pos x="173" y="385"/>
              </a:cxn>
              <a:cxn ang="0">
                <a:pos x="157" y="352"/>
              </a:cxn>
              <a:cxn ang="0">
                <a:pos x="207" y="336"/>
              </a:cxn>
              <a:cxn ang="0">
                <a:pos x="228" y="338"/>
              </a:cxn>
              <a:cxn ang="0">
                <a:pos x="228" y="339"/>
              </a:cxn>
              <a:cxn ang="0">
                <a:pos x="229" y="340"/>
              </a:cxn>
              <a:cxn ang="0">
                <a:pos x="230" y="341"/>
              </a:cxn>
              <a:cxn ang="0">
                <a:pos x="231" y="341"/>
              </a:cxn>
              <a:cxn ang="0">
                <a:pos x="241" y="344"/>
              </a:cxn>
              <a:cxn ang="0">
                <a:pos x="242" y="344"/>
              </a:cxn>
              <a:cxn ang="0">
                <a:pos x="243" y="344"/>
              </a:cxn>
              <a:cxn ang="0">
                <a:pos x="244" y="343"/>
              </a:cxn>
              <a:cxn ang="0">
                <a:pos x="245" y="343"/>
              </a:cxn>
              <a:cxn ang="0">
                <a:pos x="246" y="342"/>
              </a:cxn>
              <a:cxn ang="0">
                <a:pos x="247" y="342"/>
              </a:cxn>
              <a:cxn ang="0">
                <a:pos x="248" y="341"/>
              </a:cxn>
              <a:cxn ang="0">
                <a:pos x="249" y="340"/>
              </a:cxn>
              <a:cxn ang="0">
                <a:pos x="249" y="339"/>
              </a:cxn>
              <a:cxn ang="0">
                <a:pos x="252" y="330"/>
              </a:cxn>
              <a:cxn ang="0">
                <a:pos x="252" y="329"/>
              </a:cxn>
              <a:cxn ang="0">
                <a:pos x="252" y="328"/>
              </a:cxn>
              <a:cxn ang="0">
                <a:pos x="251" y="326"/>
              </a:cxn>
              <a:cxn ang="0">
                <a:pos x="251" y="325"/>
              </a:cxn>
              <a:cxn ang="0">
                <a:pos x="187" y="217"/>
              </a:cxn>
              <a:cxn ang="0">
                <a:pos x="122" y="208"/>
              </a:cxn>
              <a:cxn ang="0">
                <a:pos x="65" y="231"/>
              </a:cxn>
              <a:cxn ang="0">
                <a:pos x="2" y="246"/>
              </a:cxn>
              <a:cxn ang="0">
                <a:pos x="112" y="461"/>
              </a:cxn>
              <a:cxn ang="0">
                <a:pos x="126" y="467"/>
              </a:cxn>
              <a:cxn ang="0">
                <a:pos x="215" y="438"/>
              </a:cxn>
              <a:cxn ang="0">
                <a:pos x="130" y="440"/>
              </a:cxn>
              <a:cxn ang="0">
                <a:pos x="79" y="256"/>
              </a:cxn>
              <a:cxn ang="0">
                <a:pos x="99" y="228"/>
              </a:cxn>
              <a:cxn ang="0">
                <a:pos x="113" y="240"/>
              </a:cxn>
              <a:cxn ang="0">
                <a:pos x="128" y="251"/>
              </a:cxn>
              <a:cxn ang="0">
                <a:pos x="208" y="298"/>
              </a:cxn>
              <a:cxn ang="0">
                <a:pos x="183" y="322"/>
              </a:cxn>
              <a:cxn ang="0">
                <a:pos x="134" y="340"/>
              </a:cxn>
              <a:cxn ang="0">
                <a:pos x="159" y="408"/>
              </a:cxn>
              <a:cxn ang="0">
                <a:pos x="242" y="393"/>
              </a:cxn>
              <a:cxn ang="0">
                <a:pos x="401" y="430"/>
              </a:cxn>
              <a:cxn ang="0">
                <a:pos x="455" y="381"/>
              </a:cxn>
            </a:cxnLst>
            <a:rect l="0" t="0" r="r" b="b"/>
            <a:pathLst>
              <a:path w="457" h="468">
                <a:moveTo>
                  <a:pt x="455" y="381"/>
                </a:moveTo>
                <a:cubicBezTo>
                  <a:pt x="451" y="348"/>
                  <a:pt x="428" y="301"/>
                  <a:pt x="409" y="267"/>
                </a:cubicBezTo>
                <a:cubicBezTo>
                  <a:pt x="400" y="250"/>
                  <a:pt x="390" y="233"/>
                  <a:pt x="380" y="218"/>
                </a:cubicBezTo>
                <a:cubicBezTo>
                  <a:pt x="366" y="195"/>
                  <a:pt x="363" y="194"/>
                  <a:pt x="360" y="192"/>
                </a:cubicBezTo>
                <a:cubicBezTo>
                  <a:pt x="357" y="190"/>
                  <a:pt x="350" y="186"/>
                  <a:pt x="325" y="196"/>
                </a:cubicBezTo>
                <a:cubicBezTo>
                  <a:pt x="313" y="178"/>
                  <a:pt x="313" y="178"/>
                  <a:pt x="313" y="178"/>
                </a:cubicBezTo>
                <a:cubicBezTo>
                  <a:pt x="332" y="158"/>
                  <a:pt x="343" y="132"/>
                  <a:pt x="343" y="104"/>
                </a:cubicBezTo>
                <a:cubicBezTo>
                  <a:pt x="343" y="46"/>
                  <a:pt x="297" y="0"/>
                  <a:pt x="239" y="0"/>
                </a:cubicBezTo>
                <a:cubicBezTo>
                  <a:pt x="182" y="0"/>
                  <a:pt x="135" y="46"/>
                  <a:pt x="135" y="104"/>
                </a:cubicBezTo>
                <a:cubicBezTo>
                  <a:pt x="135" y="140"/>
                  <a:pt x="153" y="172"/>
                  <a:pt x="183" y="192"/>
                </a:cubicBezTo>
                <a:cubicBezTo>
                  <a:pt x="189" y="196"/>
                  <a:pt x="197" y="194"/>
                  <a:pt x="201" y="188"/>
                </a:cubicBezTo>
                <a:cubicBezTo>
                  <a:pt x="205" y="181"/>
                  <a:pt x="204" y="173"/>
                  <a:pt x="197" y="169"/>
                </a:cubicBezTo>
                <a:cubicBezTo>
                  <a:pt x="175" y="155"/>
                  <a:pt x="162" y="131"/>
                  <a:pt x="162" y="104"/>
                </a:cubicBezTo>
                <a:cubicBezTo>
                  <a:pt x="162" y="61"/>
                  <a:pt x="196" y="26"/>
                  <a:pt x="239" y="26"/>
                </a:cubicBezTo>
                <a:cubicBezTo>
                  <a:pt x="282" y="26"/>
                  <a:pt x="317" y="61"/>
                  <a:pt x="317" y="104"/>
                </a:cubicBezTo>
                <a:cubicBezTo>
                  <a:pt x="317" y="128"/>
                  <a:pt x="306" y="150"/>
                  <a:pt x="287" y="165"/>
                </a:cubicBezTo>
                <a:cubicBezTo>
                  <a:pt x="282" y="169"/>
                  <a:pt x="281" y="177"/>
                  <a:pt x="284" y="182"/>
                </a:cubicBezTo>
                <a:cubicBezTo>
                  <a:pt x="309" y="220"/>
                  <a:pt x="309" y="220"/>
                  <a:pt x="309" y="220"/>
                </a:cubicBezTo>
                <a:cubicBezTo>
                  <a:pt x="313" y="226"/>
                  <a:pt x="320" y="228"/>
                  <a:pt x="326" y="225"/>
                </a:cubicBezTo>
                <a:cubicBezTo>
                  <a:pt x="334" y="221"/>
                  <a:pt x="343" y="218"/>
                  <a:pt x="348" y="217"/>
                </a:cubicBezTo>
                <a:cubicBezTo>
                  <a:pt x="355" y="226"/>
                  <a:pt x="373" y="255"/>
                  <a:pt x="391" y="289"/>
                </a:cubicBezTo>
                <a:cubicBezTo>
                  <a:pt x="416" y="335"/>
                  <a:pt x="430" y="371"/>
                  <a:pt x="429" y="390"/>
                </a:cubicBezTo>
                <a:cubicBezTo>
                  <a:pt x="429" y="394"/>
                  <a:pt x="428" y="397"/>
                  <a:pt x="427" y="397"/>
                </a:cubicBezTo>
                <a:cubicBezTo>
                  <a:pt x="423" y="401"/>
                  <a:pt x="405" y="411"/>
                  <a:pt x="329" y="392"/>
                </a:cubicBezTo>
                <a:cubicBezTo>
                  <a:pt x="286" y="381"/>
                  <a:pt x="246" y="366"/>
                  <a:pt x="246" y="366"/>
                </a:cubicBezTo>
                <a:cubicBezTo>
                  <a:pt x="242" y="365"/>
                  <a:pt x="239" y="365"/>
                  <a:pt x="235" y="367"/>
                </a:cubicBezTo>
                <a:cubicBezTo>
                  <a:pt x="235" y="367"/>
                  <a:pt x="222" y="374"/>
                  <a:pt x="206" y="379"/>
                </a:cubicBezTo>
                <a:cubicBezTo>
                  <a:pt x="180" y="388"/>
                  <a:pt x="173" y="385"/>
                  <a:pt x="173" y="385"/>
                </a:cubicBezTo>
                <a:cubicBezTo>
                  <a:pt x="169" y="383"/>
                  <a:pt x="164" y="379"/>
                  <a:pt x="159" y="368"/>
                </a:cubicBezTo>
                <a:cubicBezTo>
                  <a:pt x="155" y="360"/>
                  <a:pt x="156" y="354"/>
                  <a:pt x="157" y="352"/>
                </a:cubicBezTo>
                <a:cubicBezTo>
                  <a:pt x="176" y="349"/>
                  <a:pt x="195" y="347"/>
                  <a:pt x="195" y="347"/>
                </a:cubicBezTo>
                <a:cubicBezTo>
                  <a:pt x="201" y="347"/>
                  <a:pt x="206" y="342"/>
                  <a:pt x="207" y="336"/>
                </a:cubicBezTo>
                <a:cubicBezTo>
                  <a:pt x="208" y="328"/>
                  <a:pt x="211" y="324"/>
                  <a:pt x="212" y="324"/>
                </a:cubicBezTo>
                <a:cubicBezTo>
                  <a:pt x="214" y="323"/>
                  <a:pt x="221" y="327"/>
                  <a:pt x="228" y="338"/>
                </a:cubicBezTo>
                <a:cubicBezTo>
                  <a:pt x="228" y="338"/>
                  <a:pt x="228" y="338"/>
                  <a:pt x="228" y="338"/>
                </a:cubicBezTo>
                <a:cubicBezTo>
                  <a:pt x="228" y="338"/>
                  <a:pt x="228" y="339"/>
                  <a:pt x="228" y="339"/>
                </a:cubicBezTo>
                <a:cubicBezTo>
                  <a:pt x="229" y="339"/>
                  <a:pt x="229" y="339"/>
                  <a:pt x="229" y="339"/>
                </a:cubicBezTo>
                <a:cubicBezTo>
                  <a:pt x="229" y="339"/>
                  <a:pt x="229" y="340"/>
                  <a:pt x="229" y="340"/>
                </a:cubicBezTo>
                <a:cubicBezTo>
                  <a:pt x="229" y="340"/>
                  <a:pt x="229" y="340"/>
                  <a:pt x="229" y="340"/>
                </a:cubicBezTo>
                <a:cubicBezTo>
                  <a:pt x="230" y="340"/>
                  <a:pt x="230" y="341"/>
                  <a:pt x="230" y="341"/>
                </a:cubicBezTo>
                <a:cubicBezTo>
                  <a:pt x="230" y="341"/>
                  <a:pt x="230" y="341"/>
                  <a:pt x="230" y="341"/>
                </a:cubicBezTo>
                <a:cubicBezTo>
                  <a:pt x="231" y="341"/>
                  <a:pt x="231" y="341"/>
                  <a:pt x="231" y="341"/>
                </a:cubicBezTo>
                <a:cubicBezTo>
                  <a:pt x="232" y="342"/>
                  <a:pt x="234" y="343"/>
                  <a:pt x="235" y="344"/>
                </a:cubicBezTo>
                <a:cubicBezTo>
                  <a:pt x="237" y="344"/>
                  <a:pt x="239" y="344"/>
                  <a:pt x="241" y="344"/>
                </a:cubicBezTo>
                <a:cubicBezTo>
                  <a:pt x="241" y="344"/>
                  <a:pt x="241" y="344"/>
                  <a:pt x="241" y="344"/>
                </a:cubicBezTo>
                <a:cubicBezTo>
                  <a:pt x="241" y="344"/>
                  <a:pt x="241" y="344"/>
                  <a:pt x="242" y="344"/>
                </a:cubicBezTo>
                <a:cubicBezTo>
                  <a:pt x="242" y="344"/>
                  <a:pt x="242" y="344"/>
                  <a:pt x="242" y="344"/>
                </a:cubicBezTo>
                <a:cubicBezTo>
                  <a:pt x="242" y="344"/>
                  <a:pt x="243" y="344"/>
                  <a:pt x="243" y="344"/>
                </a:cubicBezTo>
                <a:cubicBezTo>
                  <a:pt x="243" y="344"/>
                  <a:pt x="243" y="344"/>
                  <a:pt x="244" y="343"/>
                </a:cubicBezTo>
                <a:cubicBezTo>
                  <a:pt x="244" y="343"/>
                  <a:pt x="244" y="343"/>
                  <a:pt x="244" y="343"/>
                </a:cubicBezTo>
                <a:cubicBezTo>
                  <a:pt x="244" y="343"/>
                  <a:pt x="245" y="343"/>
                  <a:pt x="245" y="343"/>
                </a:cubicBezTo>
                <a:cubicBezTo>
                  <a:pt x="245" y="343"/>
                  <a:pt x="245" y="343"/>
                  <a:pt x="245" y="343"/>
                </a:cubicBezTo>
                <a:cubicBezTo>
                  <a:pt x="245" y="343"/>
                  <a:pt x="245" y="343"/>
                  <a:pt x="245" y="343"/>
                </a:cubicBezTo>
                <a:cubicBezTo>
                  <a:pt x="246" y="342"/>
                  <a:pt x="246" y="342"/>
                  <a:pt x="246" y="342"/>
                </a:cubicBezTo>
                <a:cubicBezTo>
                  <a:pt x="246" y="342"/>
                  <a:pt x="246" y="342"/>
                  <a:pt x="246" y="342"/>
                </a:cubicBezTo>
                <a:cubicBezTo>
                  <a:pt x="246" y="342"/>
                  <a:pt x="247" y="342"/>
                  <a:pt x="247" y="342"/>
                </a:cubicBezTo>
                <a:cubicBezTo>
                  <a:pt x="247" y="342"/>
                  <a:pt x="247" y="342"/>
                  <a:pt x="247" y="341"/>
                </a:cubicBezTo>
                <a:cubicBezTo>
                  <a:pt x="247" y="341"/>
                  <a:pt x="248" y="341"/>
                  <a:pt x="248" y="341"/>
                </a:cubicBezTo>
                <a:cubicBezTo>
                  <a:pt x="248" y="341"/>
                  <a:pt x="248" y="341"/>
                  <a:pt x="248" y="341"/>
                </a:cubicBezTo>
                <a:cubicBezTo>
                  <a:pt x="248" y="340"/>
                  <a:pt x="249" y="340"/>
                  <a:pt x="249" y="340"/>
                </a:cubicBezTo>
                <a:cubicBezTo>
                  <a:pt x="249" y="340"/>
                  <a:pt x="249" y="340"/>
                  <a:pt x="249" y="340"/>
                </a:cubicBezTo>
                <a:cubicBezTo>
                  <a:pt x="249" y="340"/>
                  <a:pt x="249" y="339"/>
                  <a:pt x="249" y="339"/>
                </a:cubicBezTo>
                <a:cubicBezTo>
                  <a:pt x="250" y="338"/>
                  <a:pt x="251" y="336"/>
                  <a:pt x="252" y="335"/>
                </a:cubicBezTo>
                <a:cubicBezTo>
                  <a:pt x="252" y="333"/>
                  <a:pt x="252" y="331"/>
                  <a:pt x="252" y="330"/>
                </a:cubicBezTo>
                <a:cubicBezTo>
                  <a:pt x="252" y="329"/>
                  <a:pt x="252" y="329"/>
                  <a:pt x="252" y="329"/>
                </a:cubicBezTo>
                <a:cubicBezTo>
                  <a:pt x="252" y="329"/>
                  <a:pt x="252" y="329"/>
                  <a:pt x="252" y="329"/>
                </a:cubicBezTo>
                <a:cubicBezTo>
                  <a:pt x="252" y="328"/>
                  <a:pt x="252" y="328"/>
                  <a:pt x="252" y="328"/>
                </a:cubicBezTo>
                <a:cubicBezTo>
                  <a:pt x="252" y="328"/>
                  <a:pt x="252" y="328"/>
                  <a:pt x="252" y="328"/>
                </a:cubicBezTo>
                <a:cubicBezTo>
                  <a:pt x="252" y="327"/>
                  <a:pt x="252" y="327"/>
                  <a:pt x="251" y="326"/>
                </a:cubicBezTo>
                <a:cubicBezTo>
                  <a:pt x="251" y="326"/>
                  <a:pt x="251" y="326"/>
                  <a:pt x="251" y="326"/>
                </a:cubicBezTo>
                <a:cubicBezTo>
                  <a:pt x="251" y="326"/>
                  <a:pt x="251" y="326"/>
                  <a:pt x="251" y="325"/>
                </a:cubicBezTo>
                <a:cubicBezTo>
                  <a:pt x="251" y="325"/>
                  <a:pt x="251" y="325"/>
                  <a:pt x="251" y="325"/>
                </a:cubicBezTo>
                <a:cubicBezTo>
                  <a:pt x="201" y="224"/>
                  <a:pt x="201" y="224"/>
                  <a:pt x="201" y="224"/>
                </a:cubicBezTo>
                <a:cubicBezTo>
                  <a:pt x="198" y="219"/>
                  <a:pt x="193" y="216"/>
                  <a:pt x="187" y="217"/>
                </a:cubicBezTo>
                <a:cubicBezTo>
                  <a:pt x="135" y="224"/>
                  <a:pt x="135" y="224"/>
                  <a:pt x="135" y="224"/>
                </a:cubicBezTo>
                <a:cubicBezTo>
                  <a:pt x="133" y="218"/>
                  <a:pt x="129" y="212"/>
                  <a:pt x="122" y="208"/>
                </a:cubicBezTo>
                <a:cubicBezTo>
                  <a:pt x="117" y="204"/>
                  <a:pt x="107" y="200"/>
                  <a:pt x="93" y="203"/>
                </a:cubicBezTo>
                <a:cubicBezTo>
                  <a:pt x="75" y="207"/>
                  <a:pt x="67" y="220"/>
                  <a:pt x="65" y="231"/>
                </a:cubicBezTo>
                <a:cubicBezTo>
                  <a:pt x="12" y="239"/>
                  <a:pt x="12" y="239"/>
                  <a:pt x="12" y="239"/>
                </a:cubicBezTo>
                <a:cubicBezTo>
                  <a:pt x="7" y="239"/>
                  <a:pt x="4" y="242"/>
                  <a:pt x="2" y="246"/>
                </a:cubicBezTo>
                <a:cubicBezTo>
                  <a:pt x="0" y="250"/>
                  <a:pt x="0" y="254"/>
                  <a:pt x="2" y="258"/>
                </a:cubicBezTo>
                <a:cubicBezTo>
                  <a:pt x="112" y="461"/>
                  <a:pt x="112" y="461"/>
                  <a:pt x="112" y="461"/>
                </a:cubicBezTo>
                <a:cubicBezTo>
                  <a:pt x="114" y="465"/>
                  <a:pt x="119" y="468"/>
                  <a:pt x="123" y="468"/>
                </a:cubicBezTo>
                <a:cubicBezTo>
                  <a:pt x="124" y="468"/>
                  <a:pt x="125" y="468"/>
                  <a:pt x="126" y="467"/>
                </a:cubicBezTo>
                <a:cubicBezTo>
                  <a:pt x="205" y="453"/>
                  <a:pt x="205" y="453"/>
                  <a:pt x="205" y="453"/>
                </a:cubicBezTo>
                <a:cubicBezTo>
                  <a:pt x="212" y="452"/>
                  <a:pt x="217" y="445"/>
                  <a:pt x="215" y="438"/>
                </a:cubicBezTo>
                <a:cubicBezTo>
                  <a:pt x="214" y="431"/>
                  <a:pt x="207" y="426"/>
                  <a:pt x="200" y="428"/>
                </a:cubicBezTo>
                <a:cubicBezTo>
                  <a:pt x="130" y="440"/>
                  <a:pt x="130" y="440"/>
                  <a:pt x="130" y="440"/>
                </a:cubicBezTo>
                <a:cubicBezTo>
                  <a:pt x="34" y="262"/>
                  <a:pt x="34" y="262"/>
                  <a:pt x="34" y="262"/>
                </a:cubicBezTo>
                <a:cubicBezTo>
                  <a:pt x="79" y="256"/>
                  <a:pt x="79" y="256"/>
                  <a:pt x="79" y="256"/>
                </a:cubicBezTo>
                <a:cubicBezTo>
                  <a:pt x="86" y="255"/>
                  <a:pt x="91" y="249"/>
                  <a:pt x="90" y="242"/>
                </a:cubicBezTo>
                <a:cubicBezTo>
                  <a:pt x="90" y="239"/>
                  <a:pt x="90" y="230"/>
                  <a:pt x="99" y="228"/>
                </a:cubicBezTo>
                <a:cubicBezTo>
                  <a:pt x="104" y="227"/>
                  <a:pt x="106" y="229"/>
                  <a:pt x="107" y="229"/>
                </a:cubicBezTo>
                <a:cubicBezTo>
                  <a:pt x="111" y="232"/>
                  <a:pt x="113" y="238"/>
                  <a:pt x="113" y="240"/>
                </a:cubicBezTo>
                <a:cubicBezTo>
                  <a:pt x="114" y="243"/>
                  <a:pt x="115" y="247"/>
                  <a:pt x="118" y="249"/>
                </a:cubicBezTo>
                <a:cubicBezTo>
                  <a:pt x="121" y="251"/>
                  <a:pt x="124" y="252"/>
                  <a:pt x="128" y="251"/>
                </a:cubicBezTo>
                <a:cubicBezTo>
                  <a:pt x="181" y="244"/>
                  <a:pt x="181" y="244"/>
                  <a:pt x="181" y="244"/>
                </a:cubicBezTo>
                <a:cubicBezTo>
                  <a:pt x="208" y="298"/>
                  <a:pt x="208" y="298"/>
                  <a:pt x="208" y="298"/>
                </a:cubicBezTo>
                <a:cubicBezTo>
                  <a:pt x="208" y="298"/>
                  <a:pt x="207" y="298"/>
                  <a:pt x="207" y="298"/>
                </a:cubicBezTo>
                <a:cubicBezTo>
                  <a:pt x="196" y="300"/>
                  <a:pt x="188" y="309"/>
                  <a:pt x="183" y="322"/>
                </a:cubicBezTo>
                <a:cubicBezTo>
                  <a:pt x="176" y="323"/>
                  <a:pt x="164" y="324"/>
                  <a:pt x="152" y="326"/>
                </a:cubicBezTo>
                <a:cubicBezTo>
                  <a:pt x="144" y="328"/>
                  <a:pt x="138" y="333"/>
                  <a:pt x="134" y="340"/>
                </a:cubicBezTo>
                <a:cubicBezTo>
                  <a:pt x="128" y="351"/>
                  <a:pt x="129" y="365"/>
                  <a:pt x="135" y="379"/>
                </a:cubicBezTo>
                <a:cubicBezTo>
                  <a:pt x="141" y="393"/>
                  <a:pt x="149" y="402"/>
                  <a:pt x="159" y="408"/>
                </a:cubicBezTo>
                <a:cubicBezTo>
                  <a:pt x="170" y="415"/>
                  <a:pt x="188" y="414"/>
                  <a:pt x="214" y="404"/>
                </a:cubicBezTo>
                <a:cubicBezTo>
                  <a:pt x="226" y="400"/>
                  <a:pt x="236" y="396"/>
                  <a:pt x="242" y="393"/>
                </a:cubicBezTo>
                <a:cubicBezTo>
                  <a:pt x="254" y="397"/>
                  <a:pt x="287" y="409"/>
                  <a:pt x="323" y="418"/>
                </a:cubicBezTo>
                <a:cubicBezTo>
                  <a:pt x="358" y="426"/>
                  <a:pt x="383" y="430"/>
                  <a:pt x="401" y="430"/>
                </a:cubicBezTo>
                <a:cubicBezTo>
                  <a:pt x="427" y="430"/>
                  <a:pt x="438" y="423"/>
                  <a:pt x="445" y="417"/>
                </a:cubicBezTo>
                <a:cubicBezTo>
                  <a:pt x="453" y="409"/>
                  <a:pt x="457" y="397"/>
                  <a:pt x="455" y="38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8565" tIns="34283" rIns="68565" bIns="34283" numCol="1" anchor="t" anchorCtr="0" compatLnSpc="1">
            <a:prstTxWarp prst="textNoShape">
              <a:avLst/>
            </a:prstTxWarp>
          </a:bodyPr>
          <a:lstStyle/>
          <a:p>
            <a:pPr defTabSz="685657"/>
            <a:endParaRPr lang="en-US" sz="1425" kern="0">
              <a:solidFill>
                <a:srgbClr val="87D200"/>
              </a:solidFill>
            </a:endParaRPr>
          </a:p>
        </p:txBody>
      </p:sp>
      <p:sp>
        <p:nvSpPr>
          <p:cNvPr id="23" name="Right Arrow 1">
            <a:extLst>
              <a:ext uri="{FF2B5EF4-FFF2-40B4-BE49-F238E27FC236}">
                <a16:creationId xmlns:a16="http://schemas.microsoft.com/office/drawing/2014/main" id="{B5FDB843-36ED-4BB2-96F6-424F60E6BB39}"/>
              </a:ext>
            </a:extLst>
          </p:cNvPr>
          <p:cNvSpPr/>
          <p:nvPr/>
        </p:nvSpPr>
        <p:spPr>
          <a:xfrm>
            <a:off x="2763113" y="4120723"/>
            <a:ext cx="235314" cy="38578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456951"/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24" name="Right Arrow 1">
            <a:extLst>
              <a:ext uri="{FF2B5EF4-FFF2-40B4-BE49-F238E27FC236}">
                <a16:creationId xmlns:a16="http://schemas.microsoft.com/office/drawing/2014/main" id="{89D23D77-58CE-4449-9E1A-0322FC05B9A6}"/>
              </a:ext>
            </a:extLst>
          </p:cNvPr>
          <p:cNvSpPr/>
          <p:nvPr/>
        </p:nvSpPr>
        <p:spPr>
          <a:xfrm>
            <a:off x="4438921" y="4120723"/>
            <a:ext cx="235314" cy="38578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456951"/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25" name="Right Arrow 1">
            <a:extLst>
              <a:ext uri="{FF2B5EF4-FFF2-40B4-BE49-F238E27FC236}">
                <a16:creationId xmlns:a16="http://schemas.microsoft.com/office/drawing/2014/main" id="{AF9AC272-C58B-4057-8E66-F4981293205D}"/>
              </a:ext>
            </a:extLst>
          </p:cNvPr>
          <p:cNvSpPr/>
          <p:nvPr/>
        </p:nvSpPr>
        <p:spPr>
          <a:xfrm>
            <a:off x="6141992" y="4110305"/>
            <a:ext cx="235314" cy="38578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456951"/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26" name="U-Turn Arrow 2">
            <a:extLst>
              <a:ext uri="{FF2B5EF4-FFF2-40B4-BE49-F238E27FC236}">
                <a16:creationId xmlns:a16="http://schemas.microsoft.com/office/drawing/2014/main" id="{37E9A2B9-3A7B-4DA2-80CB-273E62E1F691}"/>
              </a:ext>
            </a:extLst>
          </p:cNvPr>
          <p:cNvSpPr/>
          <p:nvPr/>
        </p:nvSpPr>
        <p:spPr>
          <a:xfrm rot="10800000">
            <a:off x="1979711" y="5136551"/>
            <a:ext cx="4901351" cy="956744"/>
          </a:xfrm>
          <a:prstGeom prst="utur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456951"/>
            <a:endParaRPr lang="en-US" sz="1350" kern="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AF9B0-C288-4653-824F-06F8646BFB98}"/>
              </a:ext>
            </a:extLst>
          </p:cNvPr>
          <p:cNvSpPr txBox="1"/>
          <p:nvPr/>
        </p:nvSpPr>
        <p:spPr>
          <a:xfrm>
            <a:off x="3113625" y="5777769"/>
            <a:ext cx="418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ZATVARANJE PETLJE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FC92250E-8996-491C-A2AE-BF0139C1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74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9207" y="1268760"/>
            <a:ext cx="8085584" cy="734920"/>
          </a:xfrm>
        </p:spPr>
        <p:txBody>
          <a:bodyPr>
            <a:normAutofit fontScale="90000"/>
          </a:bodyPr>
          <a:lstStyle/>
          <a:p>
            <a:pPr algn="l"/>
            <a:r>
              <a:rPr lang="hr-HR" sz="2500" b="1" dirty="0"/>
              <a:t>		Zašto je </a:t>
            </a:r>
            <a:r>
              <a:rPr lang="hr-HR" sz="2500" b="1" dirty="0" err="1"/>
              <a:t>cybersecurity</a:t>
            </a:r>
            <a:r>
              <a:rPr lang="hr-HR" sz="2500" b="1" dirty="0"/>
              <a:t> kritičan?</a:t>
            </a:r>
            <a:br>
              <a:rPr lang="hr-HR" sz="2500" b="1" dirty="0"/>
            </a:br>
            <a:br>
              <a:rPr lang="hr-HR" sz="600" b="1" dirty="0"/>
            </a:br>
            <a:r>
              <a:rPr lang="hr-HR" sz="2200" dirty="0">
                <a:latin typeface="Arial Rounded MT"/>
                <a:cs typeface="Arial Rounded MT"/>
              </a:rPr>
              <a:t>Da biste učinkovito vodili svoju tvrtku, morate...</a:t>
            </a:r>
            <a:br>
              <a:rPr lang="en-GB" sz="2400" dirty="0">
                <a:latin typeface="Arial Rounded MT"/>
                <a:cs typeface="Arial Rounded MT"/>
              </a:rPr>
            </a:br>
            <a:br>
              <a:rPr lang="en-US" sz="2500" b="1" dirty="0"/>
            </a:br>
            <a:endParaRPr lang="hr-HR" sz="25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GROUP.jpg">
            <a:extLst>
              <a:ext uri="{FF2B5EF4-FFF2-40B4-BE49-F238E27FC236}">
                <a16:creationId xmlns:a16="http://schemas.microsoft.com/office/drawing/2014/main" id="{437759A9-C10F-4C33-A3B1-3B6BD14B5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1" y="1832446"/>
            <a:ext cx="8156575" cy="26046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B0B6DE-1293-44F3-A734-F4FC0EF15483}"/>
              </a:ext>
            </a:extLst>
          </p:cNvPr>
          <p:cNvSpPr/>
          <p:nvPr/>
        </p:nvSpPr>
        <p:spPr>
          <a:xfrm flipV="1">
            <a:off x="520505" y="4416913"/>
            <a:ext cx="8156575" cy="232741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 defTabSz="456986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FA9838-F8B7-48AC-BF65-5979A05E93BB}"/>
              </a:ext>
            </a:extLst>
          </p:cNvPr>
          <p:cNvGrpSpPr/>
          <p:nvPr/>
        </p:nvGrpSpPr>
        <p:grpSpPr>
          <a:xfrm>
            <a:off x="1022072" y="4499342"/>
            <a:ext cx="1422678" cy="1973332"/>
            <a:chOff x="838764" y="2299208"/>
            <a:chExt cx="1422678" cy="1973332"/>
          </a:xfrm>
        </p:grpSpPr>
        <p:sp>
          <p:nvSpPr>
            <p:cNvPr id="13" name="Rechteck 48">
              <a:extLst>
                <a:ext uri="{FF2B5EF4-FFF2-40B4-BE49-F238E27FC236}">
                  <a16:creationId xmlns:a16="http://schemas.microsoft.com/office/drawing/2014/main" id="{7991847F-FB0A-4A55-ADFF-A7CE20F873D9}"/>
                </a:ext>
              </a:extLst>
            </p:cNvPr>
            <p:cNvSpPr/>
            <p:nvPr/>
          </p:nvSpPr>
          <p:spPr>
            <a:xfrm>
              <a:off x="1002196" y="3533878"/>
              <a:ext cx="1259246" cy="738662"/>
            </a:xfrm>
            <a:prstGeom prst="rect">
              <a:avLst/>
            </a:prstGeom>
          </p:spPr>
          <p:txBody>
            <a:bodyPr wrap="square" lIns="91434" tIns="45719" rIns="91434" bIns="45719">
              <a:spAutoFit/>
            </a:bodyPr>
            <a:lstStyle/>
            <a:p>
              <a:r>
                <a:rPr lang="hr-HR" sz="1400" b="1" dirty="0">
                  <a:solidFill>
                    <a:schemeClr val="bg1"/>
                  </a:solidFill>
                </a:rPr>
                <a:t>Osigurati kontinuitet poslovanja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8504BEF-C016-47E3-9607-9C17CC44C1DE}"/>
                </a:ext>
              </a:extLst>
            </p:cNvPr>
            <p:cNvSpPr/>
            <p:nvPr/>
          </p:nvSpPr>
          <p:spPr>
            <a:xfrm>
              <a:off x="838764" y="2299208"/>
              <a:ext cx="1110673" cy="112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8" tIns="60944" rIns="121888" bIns="60944" rtlCol="0" anchor="ctr"/>
            <a:lstStyle/>
            <a:p>
              <a:pPr algn="ctr" defTabSz="456806"/>
              <a:endParaRPr lang="en-US" dirty="0">
                <a:solidFill>
                  <a:prstClr val="white"/>
                </a:solidFill>
                <a:latin typeface="Arial Rounded MT Std" pitchFamily="34" charset="0"/>
              </a:endParaRPr>
            </a:p>
          </p:txBody>
        </p:sp>
        <p:pic>
          <p:nvPicPr>
            <p:cNvPr id="15" name="Picture 14" descr="Graph-up.png">
              <a:extLst>
                <a:ext uri="{FF2B5EF4-FFF2-40B4-BE49-F238E27FC236}">
                  <a16:creationId xmlns:a16="http://schemas.microsoft.com/office/drawing/2014/main" id="{4979D3C5-9B58-48C5-B012-4EACF17E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943" y="2328672"/>
              <a:ext cx="984250" cy="9842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4B49A0-E942-45C9-B7CF-9DC9BA8DA898}"/>
              </a:ext>
            </a:extLst>
          </p:cNvPr>
          <p:cNvGrpSpPr/>
          <p:nvPr/>
        </p:nvGrpSpPr>
        <p:grpSpPr>
          <a:xfrm>
            <a:off x="2831177" y="4477541"/>
            <a:ext cx="1596807" cy="1995133"/>
            <a:chOff x="2915950" y="2328672"/>
            <a:chExt cx="1596807" cy="1995133"/>
          </a:xfrm>
        </p:grpSpPr>
        <p:sp>
          <p:nvSpPr>
            <p:cNvPr id="17" name="Rechteck 48">
              <a:extLst>
                <a:ext uri="{FF2B5EF4-FFF2-40B4-BE49-F238E27FC236}">
                  <a16:creationId xmlns:a16="http://schemas.microsoft.com/office/drawing/2014/main" id="{32321A95-B1FA-4006-B4AC-002EF0E2CE6A}"/>
                </a:ext>
              </a:extLst>
            </p:cNvPr>
            <p:cNvSpPr/>
            <p:nvPr/>
          </p:nvSpPr>
          <p:spPr>
            <a:xfrm>
              <a:off x="2915950" y="3585143"/>
              <a:ext cx="1596807" cy="738662"/>
            </a:xfrm>
            <a:prstGeom prst="rect">
              <a:avLst/>
            </a:prstGeom>
          </p:spPr>
          <p:txBody>
            <a:bodyPr wrap="square" lIns="91434" tIns="45719" rIns="91434" bIns="45719">
              <a:spAutoFit/>
            </a:bodyPr>
            <a:lstStyle/>
            <a:p>
              <a:r>
                <a:rPr lang="hr-HR" sz="1400" b="1" dirty="0">
                  <a:solidFill>
                    <a:schemeClr val="bg1"/>
                  </a:solidFill>
                </a:rPr>
                <a:t>Optimizirati sredstva i operacije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281ADD5-F63F-4C7C-B47D-78C857B97B54}"/>
                </a:ext>
              </a:extLst>
            </p:cNvPr>
            <p:cNvSpPr/>
            <p:nvPr/>
          </p:nvSpPr>
          <p:spPr>
            <a:xfrm>
              <a:off x="2951000" y="2328672"/>
              <a:ext cx="1110673" cy="112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8" tIns="60944" rIns="121888" bIns="60944" rtlCol="0" anchor="ctr"/>
            <a:lstStyle/>
            <a:p>
              <a:pPr algn="ctr" defTabSz="456806"/>
              <a:endParaRPr lang="en-US" dirty="0">
                <a:solidFill>
                  <a:prstClr val="white"/>
                </a:solidFill>
                <a:latin typeface="Arial Rounded MT Std" pitchFamily="34" charset="0"/>
              </a:endParaRPr>
            </a:p>
          </p:txBody>
        </p:sp>
        <p:pic>
          <p:nvPicPr>
            <p:cNvPr id="19" name="Picture 18" descr="Asset_optimisation.png">
              <a:extLst>
                <a:ext uri="{FF2B5EF4-FFF2-40B4-BE49-F238E27FC236}">
                  <a16:creationId xmlns:a16="http://schemas.microsoft.com/office/drawing/2014/main" id="{34FD60B4-2B4F-4860-A0A9-C5DF7A46E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154" y="2420004"/>
              <a:ext cx="793095" cy="79309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0F42CA-239A-475A-B454-EB243E93E7CF}"/>
              </a:ext>
            </a:extLst>
          </p:cNvPr>
          <p:cNvGrpSpPr/>
          <p:nvPr/>
        </p:nvGrpSpPr>
        <p:grpSpPr>
          <a:xfrm>
            <a:off x="4591329" y="4477541"/>
            <a:ext cx="2146939" cy="2191239"/>
            <a:chOff x="4933825" y="2299208"/>
            <a:chExt cx="2146939" cy="2191239"/>
          </a:xfrm>
        </p:grpSpPr>
        <p:sp>
          <p:nvSpPr>
            <p:cNvPr id="21" name="Rechteck 48">
              <a:extLst>
                <a:ext uri="{FF2B5EF4-FFF2-40B4-BE49-F238E27FC236}">
                  <a16:creationId xmlns:a16="http://schemas.microsoft.com/office/drawing/2014/main" id="{A5B18114-35EF-4510-9438-CA5D0286BB18}"/>
                </a:ext>
              </a:extLst>
            </p:cNvPr>
            <p:cNvSpPr/>
            <p:nvPr/>
          </p:nvSpPr>
          <p:spPr>
            <a:xfrm>
              <a:off x="4933825" y="3320898"/>
              <a:ext cx="2146939" cy="1169549"/>
            </a:xfrm>
            <a:prstGeom prst="rect">
              <a:avLst/>
            </a:prstGeom>
          </p:spPr>
          <p:txBody>
            <a:bodyPr wrap="square" lIns="91434" tIns="45719" rIns="91434" bIns="45719">
              <a:spAutoFit/>
            </a:bodyPr>
            <a:lstStyle/>
            <a:p>
              <a:endParaRPr lang="hr-HR" sz="1400" b="1" dirty="0">
                <a:solidFill>
                  <a:schemeClr val="bg1"/>
                </a:solidFill>
              </a:endParaRPr>
            </a:p>
            <a:p>
              <a:r>
                <a:rPr lang="hr-HR" sz="1400" b="1" dirty="0">
                  <a:solidFill>
                    <a:schemeClr val="bg1"/>
                  </a:solidFill>
                </a:rPr>
                <a:t>Uskladiti sa zakonodavstvom i izbjegavanje potencijalnih kazni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019F5D-079D-4E25-954E-EF7865962CA7}"/>
                </a:ext>
              </a:extLst>
            </p:cNvPr>
            <p:cNvSpPr/>
            <p:nvPr/>
          </p:nvSpPr>
          <p:spPr>
            <a:xfrm>
              <a:off x="5063236" y="2299208"/>
              <a:ext cx="1110673" cy="112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8" tIns="60944" rIns="121888" bIns="60944" rtlCol="0" anchor="ctr"/>
            <a:lstStyle/>
            <a:p>
              <a:pPr algn="ctr" defTabSz="456806"/>
              <a:endParaRPr lang="en-US" dirty="0">
                <a:solidFill>
                  <a:prstClr val="white"/>
                </a:solidFill>
                <a:latin typeface="Arial Rounded MT Std" pitchFamily="34" charset="0"/>
              </a:endParaRPr>
            </a:p>
          </p:txBody>
        </p:sp>
        <p:pic>
          <p:nvPicPr>
            <p:cNvPr id="23" name="Picture 22" descr="Dollar.png">
              <a:extLst>
                <a:ext uri="{FF2B5EF4-FFF2-40B4-BE49-F238E27FC236}">
                  <a16:creationId xmlns:a16="http://schemas.microsoft.com/office/drawing/2014/main" id="{BAF6230A-0422-4C83-AC44-C333FF346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5" t="29068" r="31061" b="31054"/>
            <a:stretch/>
          </p:blipFill>
          <p:spPr>
            <a:xfrm>
              <a:off x="5238749" y="2420004"/>
              <a:ext cx="774701" cy="8556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F81B43-5738-4236-960E-D93D6CDA09C2}"/>
              </a:ext>
            </a:extLst>
          </p:cNvPr>
          <p:cNvGrpSpPr/>
          <p:nvPr/>
        </p:nvGrpSpPr>
        <p:grpSpPr>
          <a:xfrm>
            <a:off x="6524775" y="4455419"/>
            <a:ext cx="1742131" cy="2027983"/>
            <a:chOff x="7175473" y="2299208"/>
            <a:chExt cx="1742131" cy="2027983"/>
          </a:xfrm>
        </p:grpSpPr>
        <p:sp>
          <p:nvSpPr>
            <p:cNvPr id="25" name="Rechteck 48">
              <a:extLst>
                <a:ext uri="{FF2B5EF4-FFF2-40B4-BE49-F238E27FC236}">
                  <a16:creationId xmlns:a16="http://schemas.microsoft.com/office/drawing/2014/main" id="{0E17E3E1-CEE8-48AA-A27D-5AF633CF9921}"/>
                </a:ext>
              </a:extLst>
            </p:cNvPr>
            <p:cNvSpPr/>
            <p:nvPr/>
          </p:nvSpPr>
          <p:spPr>
            <a:xfrm>
              <a:off x="7316990" y="3545441"/>
              <a:ext cx="1600614" cy="781750"/>
            </a:xfrm>
            <a:prstGeom prst="rect">
              <a:avLst/>
            </a:prstGeom>
          </p:spPr>
          <p:txBody>
            <a:bodyPr wrap="square" lIns="91434" tIns="45719" rIns="91434" bIns="45719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hr-HR" sz="1400" b="1" dirty="0">
                  <a:solidFill>
                    <a:schemeClr val="bg1"/>
                  </a:solidFill>
                </a:rPr>
                <a:t>Zaštititi kritičnu imovinu i 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hr-HR" sz="1400" b="1" dirty="0">
                  <a:solidFill>
                    <a:schemeClr val="bg1"/>
                  </a:solidFill>
                </a:rPr>
                <a:t>IT mrežu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388806-CFCA-45B7-9140-FE3BB14432AB}"/>
                </a:ext>
              </a:extLst>
            </p:cNvPr>
            <p:cNvSpPr/>
            <p:nvPr/>
          </p:nvSpPr>
          <p:spPr>
            <a:xfrm>
              <a:off x="7175473" y="2299208"/>
              <a:ext cx="1110673" cy="112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8" tIns="60944" rIns="121888" bIns="60944" rtlCol="0" anchor="ctr"/>
            <a:lstStyle/>
            <a:p>
              <a:pPr algn="ctr" defTabSz="456806"/>
              <a:endParaRPr lang="en-US" dirty="0">
                <a:solidFill>
                  <a:prstClr val="white"/>
                </a:solidFill>
                <a:latin typeface="Arial Rounded MT Std" pitchFamily="34" charset="0"/>
              </a:endParaRPr>
            </a:p>
          </p:txBody>
        </p:sp>
        <p:pic>
          <p:nvPicPr>
            <p:cNvPr id="27" name="Picture 26" descr="Lock.png">
              <a:extLst>
                <a:ext uri="{FF2B5EF4-FFF2-40B4-BE49-F238E27FC236}">
                  <a16:creationId xmlns:a16="http://schemas.microsoft.com/office/drawing/2014/main" id="{4F5A1B47-408A-4DEE-9823-8748145A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990" y="2420239"/>
              <a:ext cx="855459" cy="855459"/>
            </a:xfrm>
            <a:prstGeom prst="rect">
              <a:avLst/>
            </a:prstGeom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6917F970-B60A-4BBC-839E-3444D3D9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5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FATAL_ATTACK.jpg">
            <a:extLst>
              <a:ext uri="{FF2B5EF4-FFF2-40B4-BE49-F238E27FC236}">
                <a16:creationId xmlns:a16="http://schemas.microsoft.com/office/drawing/2014/main" id="{2E290242-BB60-4B04-90CE-EB0695DD5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1" y="1688582"/>
            <a:ext cx="8444678" cy="4257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7BA330-3531-4242-A379-9BBB940B4BD1}"/>
              </a:ext>
            </a:extLst>
          </p:cNvPr>
          <p:cNvSpPr/>
          <p:nvPr/>
        </p:nvSpPr>
        <p:spPr>
          <a:xfrm flipV="1">
            <a:off x="320066" y="5945731"/>
            <a:ext cx="8474273" cy="615183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0C7538-8653-417F-A2FF-438E006BF588}"/>
              </a:ext>
            </a:extLst>
          </p:cNvPr>
          <p:cNvSpPr/>
          <p:nvPr/>
        </p:nvSpPr>
        <p:spPr>
          <a:xfrm>
            <a:off x="323528" y="6084004"/>
            <a:ext cx="848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Arial Rounded MT"/>
                <a:cs typeface="Arial Rounded MT"/>
              </a:rPr>
              <a:t>Moglo bi biti kobno ako netko preuzme kontrolu nad Vašim sustavom upravljanja!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87F20BD-8935-45D9-9104-8F754C59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57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B0B6DE-1293-44F3-A734-F4FC0EF15483}"/>
              </a:ext>
            </a:extLst>
          </p:cNvPr>
          <p:cNvSpPr/>
          <p:nvPr/>
        </p:nvSpPr>
        <p:spPr>
          <a:xfrm rot="10800000" flipV="1">
            <a:off x="456557" y="5517403"/>
            <a:ext cx="8256172" cy="119809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 defTabSz="456986"/>
            <a:r>
              <a:rPr lang="hr-HR" sz="2400" dirty="0">
                <a:solidFill>
                  <a:prstClr val="white"/>
                </a:solidFill>
              </a:rPr>
              <a:t>Uzrokujući nestanak električne energije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8" name="Picture 27" descr="POWER_OUT.jpg">
            <a:extLst>
              <a:ext uri="{FF2B5EF4-FFF2-40B4-BE49-F238E27FC236}">
                <a16:creationId xmlns:a16="http://schemas.microsoft.com/office/drawing/2014/main" id="{37110B0B-E623-4D71-8922-F00248FD8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0123"/>
            <a:ext cx="8256171" cy="388728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500" b="1" spc="-60" dirty="0">
                <a:latin typeface="Arial" pitchFamily="34" charset="0"/>
                <a:cs typeface="Arial" pitchFamily="34" charset="0"/>
              </a:rPr>
              <a:t>DIGITALIZACIJA ELEKTROENERGETSKOG SEKTORA</a:t>
            </a:r>
          </a:p>
          <a:p>
            <a:r>
              <a:rPr lang="hr-HR" sz="1500" b="1" spc="-60" dirty="0">
                <a:latin typeface="Arial" pitchFamily="34" charset="0"/>
                <a:cs typeface="Arial" pitchFamily="34" charset="0"/>
              </a:rPr>
              <a:t>	              I  IZAZOVI KIBERNETIČKE SIGURNOSTI 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59CA5223-F62D-4672-AD84-E78E3E43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11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3671C-0340-4A9A-80FA-B7994339C87B}"/>
              </a:ext>
            </a:extLst>
          </p:cNvPr>
          <p:cNvSpPr/>
          <p:nvPr/>
        </p:nvSpPr>
        <p:spPr>
          <a:xfrm>
            <a:off x="209865" y="1317702"/>
            <a:ext cx="4431682" cy="4904523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7964" tIns="33983" rIns="67964" bIns="3398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294303" y="336122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DIGITALIZACIJA ELEKTROENERGETSKOG SEKTORA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5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              I  IZAZOVI KIBERNETIČKE SIGURNOSTI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	           </a:t>
            </a:r>
          </a:p>
        </p:txBody>
      </p:sp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92" y="395660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807" y="1144531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EI.jpg">
            <a:extLst>
              <a:ext uri="{FF2B5EF4-FFF2-40B4-BE49-F238E27FC236}">
                <a16:creationId xmlns:a16="http://schemas.microsoft.com/office/drawing/2014/main" id="{3DE37B33-1C63-4E5F-B5BC-52765995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7" y="1315321"/>
            <a:ext cx="4363811" cy="4909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A2DA02-5516-4CE8-8B36-33F88BA9E3CE}"/>
              </a:ext>
            </a:extLst>
          </p:cNvPr>
          <p:cNvSpPr txBox="1"/>
          <p:nvPr/>
        </p:nvSpPr>
        <p:spPr>
          <a:xfrm>
            <a:off x="352211" y="1386241"/>
            <a:ext cx="4425469" cy="499535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/>
                <a:ea typeface="+mn-ea"/>
                <a:cs typeface="Arial Rounded MT"/>
              </a:rPr>
              <a:t>Energetska infrastruktura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"/>
              <a:ea typeface="+mn-ea"/>
              <a:cs typeface="Arial Rounded MT"/>
            </a:endParaRPr>
          </a:p>
        </p:txBody>
      </p:sp>
      <p:pic>
        <p:nvPicPr>
          <p:cNvPr id="14" name="Picture 13" descr="Energy-infrastructure_REV.png">
            <a:extLst>
              <a:ext uri="{FF2B5EF4-FFF2-40B4-BE49-F238E27FC236}">
                <a16:creationId xmlns:a16="http://schemas.microsoft.com/office/drawing/2014/main" id="{64F05C8A-2D02-4DCE-A6BE-C99925D57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16" y="2052191"/>
            <a:ext cx="801984" cy="801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AFB4EF-1B6F-480B-A851-A6D6EAC5701C}"/>
              </a:ext>
            </a:extLst>
          </p:cNvPr>
          <p:cNvSpPr txBox="1"/>
          <p:nvPr/>
        </p:nvSpPr>
        <p:spPr>
          <a:xfrm>
            <a:off x="277736" y="3429000"/>
            <a:ext cx="4119331" cy="2007640"/>
          </a:xfrm>
          <a:prstGeom prst="rect">
            <a:avLst/>
          </a:prstGeom>
          <a:noFill/>
        </p:spPr>
        <p:txBody>
          <a:bodyPr wrap="square" lIns="67983" tIns="33992" rIns="67983" bIns="3399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Jedan od najvećih nestanka struje u povijesti  2003. Black-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out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kada je 8 država USA ostalo u mraku danima</a:t>
            </a: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 - m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ožda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je rezultat onoga što se opisuje kao  ‘’ slučajni/nenamjerni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cyber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-napad.’’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hr-HR" sz="1400" dirty="0">
                <a:solidFill>
                  <a:srgbClr val="FFFFFF"/>
                </a:solidFill>
                <a:latin typeface="Arial MT"/>
                <a:cs typeface="Arial MT"/>
              </a:rPr>
              <a:t>Crv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dizajniran za napad na Windows i Unix sustave privatnih korisnika zarazio je sustav za nadzor i upravljanje distribucijskom mrežom.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8D52999-7891-4741-A38B-744D37A1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291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44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2B4E6">
            <a:lumMod val="60000"/>
            <a:lumOff val="40000"/>
          </a:srgbClr>
        </a:solidFill>
      </a:spPr>
      <a:bodyPr wrap="square" lIns="0" tIns="0" rIns="0" bIns="0" rtlCol="0"/>
      <a:lstStyle>
        <a:defPPr marL="0" marR="0" indent="0" algn="l" defTabSz="456107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50" b="0" i="0" u="none" strike="noStrike" kern="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1746</Words>
  <Application>Microsoft Office PowerPoint</Application>
  <PresentationFormat>On-screen Show (4:3)</PresentationFormat>
  <Paragraphs>389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华文新魏</vt:lpstr>
      <vt:lpstr>Arial</vt:lpstr>
      <vt:lpstr>Arial MT</vt:lpstr>
      <vt:lpstr>Arial MT Md</vt:lpstr>
      <vt:lpstr>Arial Rounded MT</vt:lpstr>
      <vt:lpstr>Arial Rounded MT Bold</vt:lpstr>
      <vt:lpstr>Arial Rounded MT Light</vt:lpstr>
      <vt:lpstr>Arial Rounded MT Std</vt:lpstr>
      <vt:lpstr>Arial Unicode MS</vt:lpstr>
      <vt:lpstr>Calibri</vt:lpstr>
      <vt:lpstr>Office Theme</vt:lpstr>
      <vt:lpstr>  Seminar   DIGITALIZACIJA ELEKTROENERGETSKOG SEKTORA   I  IZAZOVI KIBERNETIČKE SIGURNOSTI 21. ožujka 2019.                       </vt:lpstr>
      <vt:lpstr>    DIGITALIZACIJA ELEKTROENERGETSKOG SEKTORA   I  IZAZOVI KIBERNETIČKE SIGURNOSTI                        </vt:lpstr>
      <vt:lpstr>PowerPoint Presentation</vt:lpstr>
      <vt:lpstr>PowerPoint Presentation</vt:lpstr>
      <vt:lpstr> Pretvaranjem podataka u informacije omogućeno je donošenje kvalitetnijih poslovnih odluka  The EcoStruxure.io Platform maximizes the value of data  </vt:lpstr>
      <vt:lpstr>  Zašto je cybersecurity kritičan?  Da biste učinkovito vodili svoju tvrtku, morate...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Malware je eksponencijalno porastao u zadnjih 5 godina </vt:lpstr>
      <vt:lpstr>Ransomware je na godišnjoj razini posao vrijedan 1B$ </vt:lpstr>
      <vt:lpstr>Nedavni napadi na ICS - integralne sustave upravljanja i sigurnosti rastuće prijetnje S Related Attacks and Emerging Threats </vt:lpstr>
      <vt:lpstr>Bez prave zaštite Vaše tajne mogu biti dostupne svima </vt:lpstr>
      <vt:lpstr>PowerPoint Presentation</vt:lpstr>
      <vt:lpstr>Cybersecurity vrijedi za Vaše cjelokupno poslovanje...   od IT/OT procesa do IoT povezanih uređaja </vt:lpstr>
      <vt:lpstr>Usluge i rješenja moraju odgovarati nacionalnim i međunarodnim standardima</vt:lpstr>
      <vt:lpstr>PowerPoint Presentation</vt:lpstr>
      <vt:lpstr>Korak 1: Procjena</vt:lpstr>
      <vt:lpstr>Korak 2: Projekt</vt:lpstr>
      <vt:lpstr>Korak 3: Implementacija</vt:lpstr>
      <vt:lpstr>Korak 4: Održavanje i nadgledanje</vt:lpstr>
      <vt:lpstr> </vt:lpstr>
      <vt:lpstr>Globalni tim za cybersecurity Schneider Electric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Logotip              Naziv seminara             logotip HO CIRED                        datum održavanja              HKIE</dc:title>
  <dc:creator>kompic</dc:creator>
  <cp:lastModifiedBy>Ivan PAIC</cp:lastModifiedBy>
  <cp:revision>95</cp:revision>
  <cp:lastPrinted>2019-03-21T07:19:35Z</cp:lastPrinted>
  <dcterms:created xsi:type="dcterms:W3CDTF">2015-02-06T07:22:36Z</dcterms:created>
  <dcterms:modified xsi:type="dcterms:W3CDTF">2019-03-21T07:28:53Z</dcterms:modified>
</cp:coreProperties>
</file>